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handoutMasterIdLst>
    <p:handoutMasterId r:id="rId27"/>
  </p:handoutMasterIdLst>
  <p:sldIdLst>
    <p:sldId id="256" r:id="rId2"/>
    <p:sldId id="257" r:id="rId3"/>
    <p:sldId id="262" r:id="rId4"/>
    <p:sldId id="259" r:id="rId5"/>
    <p:sldId id="260" r:id="rId6"/>
    <p:sldId id="261" r:id="rId7"/>
    <p:sldId id="265" r:id="rId8"/>
    <p:sldId id="263" r:id="rId9"/>
    <p:sldId id="272" r:id="rId10"/>
    <p:sldId id="273" r:id="rId11"/>
    <p:sldId id="266" r:id="rId12"/>
    <p:sldId id="267" r:id="rId13"/>
    <p:sldId id="268" r:id="rId14"/>
    <p:sldId id="269" r:id="rId15"/>
    <p:sldId id="270" r:id="rId16"/>
    <p:sldId id="274" r:id="rId17"/>
    <p:sldId id="275" r:id="rId18"/>
    <p:sldId id="277" r:id="rId19"/>
    <p:sldId id="278" r:id="rId20"/>
    <p:sldId id="276" r:id="rId21"/>
    <p:sldId id="279" r:id="rId22"/>
    <p:sldId id="281" r:id="rId23"/>
    <p:sldId id="282" r:id="rId24"/>
    <p:sldId id="283" r:id="rId25"/>
    <p:sldId id="284" r:id="rId2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1000"/>
    <a:srgbClr val="A1191C"/>
    <a:srgbClr val="A11B1D"/>
    <a:srgbClr val="A12022"/>
    <a:srgbClr val="991E20"/>
    <a:srgbClr val="992325"/>
    <a:srgbClr val="A12527"/>
    <a:srgbClr val="992123"/>
    <a:srgbClr val="AA2625"/>
    <a:srgbClr val="9722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806"/>
    <p:restoredTop sz="94665"/>
  </p:normalViewPr>
  <p:slideViewPr>
    <p:cSldViewPr snapToGrid="0" snapToObjects="1">
      <p:cViewPr varScale="1">
        <p:scale>
          <a:sx n="136" d="100"/>
          <a:sy n="136" d="100"/>
        </p:scale>
        <p:origin x="20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84" d="100"/>
          <a:sy n="84" d="100"/>
        </p:scale>
        <p:origin x="382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C183ADE-49D8-2686-3E93-7FB99F665F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835EC48-F050-BAA2-4BDC-6618145602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742C0-229D-4E79-AD90-343652C4F91C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0487555-7D79-2200-FDF9-B8AB6B25A3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A667397-3582-DD3A-111C-6D227A10591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1001DA-BCDE-4889-B2CA-84753C3482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3554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B64AD82-7A57-4840-9BD2-99743D8163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70987" y="1367402"/>
            <a:ext cx="5673011" cy="37760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A6B600-D53A-C94B-9C5F-4F2E9334C2A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6114" y="190623"/>
            <a:ext cx="2222548" cy="616622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7E044CCF-39AF-8748-9588-10AF3F82A62E}"/>
              </a:ext>
            </a:extLst>
          </p:cNvPr>
          <p:cNvSpPr/>
          <p:nvPr userDrawn="1"/>
        </p:nvSpPr>
        <p:spPr>
          <a:xfrm>
            <a:off x="1" y="1219510"/>
            <a:ext cx="9143999" cy="2961656"/>
          </a:xfrm>
          <a:prstGeom prst="rect">
            <a:avLst/>
          </a:prstGeom>
          <a:solidFill>
            <a:srgbClr val="A1191C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013"/>
          </a:p>
        </p:txBody>
      </p:sp>
      <p:cxnSp>
        <p:nvCxnSpPr>
          <p:cNvPr id="47" name="直线连接符 46">
            <a:extLst>
              <a:ext uri="{FF2B5EF4-FFF2-40B4-BE49-F238E27FC236}">
                <a16:creationId xmlns:a16="http://schemas.microsoft.com/office/drawing/2014/main" id="{1E4355B0-384A-9A4A-9E05-1F5C9B85C4A8}"/>
              </a:ext>
            </a:extLst>
          </p:cNvPr>
          <p:cNvCxnSpPr>
            <a:cxnSpLocks/>
            <a:endCxn id="6" idx="0"/>
          </p:cNvCxnSpPr>
          <p:nvPr userDrawn="1"/>
        </p:nvCxnSpPr>
        <p:spPr>
          <a:xfrm>
            <a:off x="705498" y="2892065"/>
            <a:ext cx="1812182" cy="965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3B4201EF-EB69-214C-88AC-BA64BCF19C48}"/>
              </a:ext>
            </a:extLst>
          </p:cNvPr>
          <p:cNvCxnSpPr>
            <a:cxnSpLocks/>
            <a:stCxn id="6" idx="2"/>
          </p:cNvCxnSpPr>
          <p:nvPr userDrawn="1"/>
        </p:nvCxnSpPr>
        <p:spPr>
          <a:xfrm flipV="1">
            <a:off x="6617750" y="2892065"/>
            <a:ext cx="1886423" cy="965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>
            <a:extLst>
              <a:ext uri="{FF2B5EF4-FFF2-40B4-BE49-F238E27FC236}">
                <a16:creationId xmlns:a16="http://schemas.microsoft.com/office/drawing/2014/main" id="{D86D671A-5DA0-7AB4-4A82-87D25D332FA3}"/>
              </a:ext>
            </a:extLst>
          </p:cNvPr>
          <p:cNvGrpSpPr/>
          <p:nvPr userDrawn="1"/>
        </p:nvGrpSpPr>
        <p:grpSpPr>
          <a:xfrm>
            <a:off x="2517680" y="2664260"/>
            <a:ext cx="4100068" cy="474928"/>
            <a:chOff x="3209825" y="2631835"/>
            <a:chExt cx="3056348" cy="474928"/>
          </a:xfrm>
        </p:grpSpPr>
        <p:sp>
          <p:nvSpPr>
            <p:cNvPr id="4" name="AIPKU">
              <a:extLst>
                <a:ext uri="{FF2B5EF4-FFF2-40B4-BE49-F238E27FC236}">
                  <a16:creationId xmlns:a16="http://schemas.microsoft.com/office/drawing/2014/main" id="{5C9C31FC-1CDB-C8CD-B76A-C3190EC48E4F}"/>
                </a:ext>
              </a:extLst>
            </p:cNvPr>
            <p:cNvSpPr txBox="1"/>
            <p:nvPr userDrawn="1"/>
          </p:nvSpPr>
          <p:spPr>
            <a:xfrm>
              <a:off x="3559951" y="2659640"/>
              <a:ext cx="2353257" cy="410369"/>
            </a:xfrm>
            <a:prstGeom prst="rect">
              <a:avLst/>
            </a:prstGeom>
            <a:ln w="12700">
              <a:noFill/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defRPr sz="10000" b="0">
                  <a:latin typeface="Impact"/>
                  <a:ea typeface="Impact"/>
                  <a:cs typeface="Impact"/>
                  <a:sym typeface="Impact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NLU-DL</a:t>
              </a:r>
              <a:r>
                <a:rPr lang="zh-CN" altLang="en-US" sz="2000" dirty="0">
                  <a:solidFill>
                    <a:schemeClr val="bg1"/>
                  </a:solidFill>
                </a:rPr>
                <a:t>课程论文研读报告</a:t>
              </a:r>
              <a:endParaRPr sz="2000" dirty="0">
                <a:solidFill>
                  <a:schemeClr val="bg1"/>
                </a:solidFill>
              </a:endParaRPr>
            </a:p>
          </p:txBody>
        </p:sp>
        <p:sp>
          <p:nvSpPr>
            <p:cNvPr id="6" name="矩形: 剪去单角 5">
              <a:extLst>
                <a:ext uri="{FF2B5EF4-FFF2-40B4-BE49-F238E27FC236}">
                  <a16:creationId xmlns:a16="http://schemas.microsoft.com/office/drawing/2014/main" id="{17F52DE4-0A35-9784-0F8D-5C2FE7EB593E}"/>
                </a:ext>
              </a:extLst>
            </p:cNvPr>
            <p:cNvSpPr/>
            <p:nvPr userDrawn="1"/>
          </p:nvSpPr>
          <p:spPr>
            <a:xfrm flipH="1">
              <a:off x="3209825" y="2631835"/>
              <a:ext cx="3056348" cy="474928"/>
            </a:xfrm>
            <a:prstGeom prst="snip1Rect">
              <a:avLst/>
            </a:prstGeom>
            <a:noFill/>
            <a:ln w="28575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12" name="标题文本">
            <a:extLst>
              <a:ext uri="{FF2B5EF4-FFF2-40B4-BE49-F238E27FC236}">
                <a16:creationId xmlns:a16="http://schemas.microsoft.com/office/drawing/2014/main" id="{2AE58D17-383A-A3A6-29B7-F75A806530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6168" y="1366912"/>
            <a:ext cx="8044070" cy="112254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dirty="0"/>
          </a:p>
        </p:txBody>
      </p:sp>
      <p:sp>
        <p:nvSpPr>
          <p:cNvPr id="3" name="正文级别 1…">
            <a:extLst>
              <a:ext uri="{FF2B5EF4-FFF2-40B4-BE49-F238E27FC236}">
                <a16:creationId xmlns:a16="http://schemas.microsoft.com/office/drawing/2014/main" id="{D79D27CC-F904-FD09-E745-6CB082E54F21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69313" y="3242889"/>
            <a:ext cx="7973970" cy="6741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SzTx/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0" indent="0" algn="ctr">
              <a:spcBef>
                <a:spcPts val="0"/>
              </a:spcBef>
              <a:buSzTx/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0" indent="0" algn="ctr">
              <a:spcBef>
                <a:spcPts val="0"/>
              </a:spcBef>
              <a:buSzTx/>
              <a:buNone/>
              <a:defRPr sz="3000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3000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3000">
                <a:solidFill>
                  <a:schemeClr val="bg1"/>
                </a:solidFill>
              </a:defRPr>
            </a:lvl5pPr>
          </a:lstStyle>
          <a:p>
            <a:r>
              <a:rPr dirty="0" err="1"/>
              <a:t>正文级别</a:t>
            </a:r>
            <a:r>
              <a:rPr dirty="0"/>
              <a:t> 1</a:t>
            </a:r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990350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pos="4377" userDrawn="1">
          <p15:clr>
            <a:srgbClr val="FBAE40"/>
          </p15:clr>
        </p15:guide>
        <p15:guide id="3" orient="horz" pos="1620" userDrawn="1">
          <p15:clr>
            <a:srgbClr val="FBAE40"/>
          </p15:clr>
        </p15:guide>
        <p15:guide id="4" orient="horz" pos="17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0EAA28F0-F95E-E346-8280-E74D55CF9EFD}"/>
              </a:ext>
            </a:extLst>
          </p:cNvPr>
          <p:cNvSpPr/>
          <p:nvPr userDrawn="1"/>
        </p:nvSpPr>
        <p:spPr>
          <a:xfrm>
            <a:off x="1052095" y="72139"/>
            <a:ext cx="7514343" cy="485774"/>
          </a:xfrm>
          <a:prstGeom prst="rect">
            <a:avLst/>
          </a:prstGeom>
          <a:solidFill>
            <a:srgbClr val="931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2094" y="72139"/>
            <a:ext cx="7316654" cy="485774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245" y="833377"/>
            <a:ext cx="8571509" cy="3799346"/>
          </a:xfrm>
        </p:spPr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7EDC3-59E4-744C-9257-C9733886FA7E}" type="datetimeFigureOut">
              <a:rPr kumimoji="1" lang="zh-CN" altLang="en-US" smtClean="0"/>
              <a:t>2025/12/23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B119F-7331-1741-8891-8737F2E0118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FEB3E9C-F850-4147-996C-F3EA55B525E7}"/>
              </a:ext>
            </a:extLst>
          </p:cNvPr>
          <p:cNvSpPr/>
          <p:nvPr userDrawn="1"/>
        </p:nvSpPr>
        <p:spPr>
          <a:xfrm>
            <a:off x="0" y="4873227"/>
            <a:ext cx="9144000" cy="273844"/>
          </a:xfrm>
          <a:prstGeom prst="rect">
            <a:avLst/>
          </a:prstGeom>
          <a:solidFill>
            <a:srgbClr val="931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013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7D4057A-1890-7D4E-80EB-1C0C0B1CDF47}"/>
              </a:ext>
            </a:extLst>
          </p:cNvPr>
          <p:cNvSpPr/>
          <p:nvPr userDrawn="1"/>
        </p:nvSpPr>
        <p:spPr>
          <a:xfrm flipH="1">
            <a:off x="1" y="68568"/>
            <a:ext cx="151278" cy="485774"/>
          </a:xfrm>
          <a:prstGeom prst="rect">
            <a:avLst/>
          </a:prstGeom>
          <a:solidFill>
            <a:srgbClr val="931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013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7E98183-C610-34BD-2A0A-7077F940BEE1}"/>
              </a:ext>
            </a:extLst>
          </p:cNvPr>
          <p:cNvGrpSpPr/>
          <p:nvPr userDrawn="1"/>
        </p:nvGrpSpPr>
        <p:grpSpPr>
          <a:xfrm>
            <a:off x="159272" y="137087"/>
            <a:ext cx="897801" cy="355782"/>
            <a:chOff x="327882" y="137087"/>
            <a:chExt cx="897801" cy="355782"/>
          </a:xfrm>
        </p:grpSpPr>
        <p:sp>
          <p:nvSpPr>
            <p:cNvPr id="13" name="AIPKU">
              <a:extLst>
                <a:ext uri="{FF2B5EF4-FFF2-40B4-BE49-F238E27FC236}">
                  <a16:creationId xmlns:a16="http://schemas.microsoft.com/office/drawing/2014/main" id="{EABA956B-0D32-814C-124D-3A964A11F70E}"/>
                </a:ext>
              </a:extLst>
            </p:cNvPr>
            <p:cNvSpPr txBox="1"/>
            <p:nvPr userDrawn="1"/>
          </p:nvSpPr>
          <p:spPr>
            <a:xfrm>
              <a:off x="327882" y="137087"/>
              <a:ext cx="897801" cy="348813"/>
            </a:xfrm>
            <a:prstGeom prst="rect">
              <a:avLst/>
            </a:prstGeom>
            <a:ln w="12700">
              <a:noFill/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defRPr sz="10000" b="0">
                  <a:latin typeface="Impact"/>
                  <a:ea typeface="Impact"/>
                  <a:cs typeface="Impact"/>
                  <a:sym typeface="Impact"/>
                </a:defRPr>
              </a:lvl1pPr>
            </a:lstStyle>
            <a:p>
              <a:r>
                <a:rPr lang="en-US" altLang="zh-CN" sz="1600" b="1" dirty="0">
                  <a:solidFill>
                    <a:srgbClr val="9211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NLU-DL</a:t>
              </a:r>
              <a:endParaRPr lang="zh-CN" altLang="en-US" sz="1600" b="1" dirty="0">
                <a:solidFill>
                  <a:srgbClr val="9211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矩形: 剪去单角 14">
              <a:extLst>
                <a:ext uri="{FF2B5EF4-FFF2-40B4-BE49-F238E27FC236}">
                  <a16:creationId xmlns:a16="http://schemas.microsoft.com/office/drawing/2014/main" id="{A490E807-8413-B95F-51C3-1ED335E72673}"/>
                </a:ext>
              </a:extLst>
            </p:cNvPr>
            <p:cNvSpPr/>
            <p:nvPr userDrawn="1"/>
          </p:nvSpPr>
          <p:spPr>
            <a:xfrm flipH="1">
              <a:off x="353821" y="138735"/>
              <a:ext cx="827972" cy="354134"/>
            </a:xfrm>
            <a:prstGeom prst="snip1Rect">
              <a:avLst/>
            </a:prstGeom>
            <a:noFill/>
            <a:ln w="28575" cap="flat">
              <a:solidFill>
                <a:srgbClr val="9211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73FB56A6-916F-E9E1-26DF-D487AEF55C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438" y="76096"/>
            <a:ext cx="568653" cy="49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03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7EDC3-59E4-744C-9257-C9733886FA7E}" type="datetimeFigureOut">
              <a:rPr kumimoji="1" lang="zh-CN" altLang="en-US" smtClean="0"/>
              <a:t>2025/12/23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6B119F-7331-1741-8891-8737F2E0118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8302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zhuiyy/CS2-trading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5672147-4876-6C00-58D4-B7EA6A954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3200" dirty="0"/>
              <a:t>CS2-Trading-Agents</a:t>
            </a:r>
            <a:br>
              <a:rPr lang="en-US" altLang="zh-CN" sz="3200" dirty="0"/>
            </a:br>
            <a:r>
              <a:rPr lang="en-US" altLang="zh-CN" sz="2800" dirty="0"/>
              <a:t>(focusing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dirty="0"/>
              <a:t>stickers)</a:t>
            </a:r>
            <a:endParaRPr lang="zh-CN" altLang="en-US" sz="2800" dirty="0"/>
          </a:p>
        </p:txBody>
      </p:sp>
      <p:sp>
        <p:nvSpPr>
          <p:cNvPr id="2" name="正文级别 1…">
            <a:extLst>
              <a:ext uri="{FF2B5EF4-FFF2-40B4-BE49-F238E27FC236}">
                <a16:creationId xmlns:a16="http://schemas.microsoft.com/office/drawing/2014/main" id="{6CC8D15D-1173-B838-83E3-F480C3DC3D32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90094" y="3201327"/>
            <a:ext cx="7973970" cy="913475"/>
          </a:xfrm>
          <a:prstGeom prst="rect">
            <a:avLst/>
          </a:prstGeom>
        </p:spPr>
        <p:txBody>
          <a:bodyPr anchor="t">
            <a:normAutofit lnSpcReduction="10000"/>
          </a:bodyPr>
          <a:lstStyle>
            <a:lvl1pPr marL="0" indent="0" algn="ctr">
              <a:spcBef>
                <a:spcPts val="0"/>
              </a:spcBef>
              <a:buSzTx/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0" indent="0" algn="ctr">
              <a:spcBef>
                <a:spcPts val="0"/>
              </a:spcBef>
              <a:buSzTx/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0" indent="0" algn="ctr">
              <a:spcBef>
                <a:spcPts val="0"/>
              </a:spcBef>
              <a:buSzTx/>
              <a:buNone/>
              <a:defRPr sz="3000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3000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3000">
                <a:solidFill>
                  <a:schemeClr val="bg1"/>
                </a:solidFill>
              </a:defRPr>
            </a:lvl5pPr>
          </a:lstStyle>
          <a:p>
            <a:pPr>
              <a:lnSpc>
                <a:spcPct val="150000"/>
              </a:lnSpc>
            </a:pPr>
            <a:r>
              <a:rPr lang="zh-CN" altLang="en-US" dirty="0"/>
              <a:t>报告人：</a:t>
            </a:r>
            <a:r>
              <a:rPr lang="en-US" altLang="zh-CN" dirty="0"/>
              <a:t>Zhuiy</a:t>
            </a:r>
            <a:endParaRPr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日期：</a:t>
            </a:r>
            <a:r>
              <a:rPr lang="en-US" altLang="zh-CN" dirty="0"/>
              <a:t>2025.12.26</a:t>
            </a:r>
            <a:endParaRPr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BDD867-AF13-1A14-D634-8409F1B15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267" y="2768820"/>
            <a:ext cx="3501465" cy="3302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57D3CC4-C8FA-7A87-3F0D-0F951A0A7F4D}"/>
              </a:ext>
            </a:extLst>
          </p:cNvPr>
          <p:cNvSpPr txBox="1"/>
          <p:nvPr/>
        </p:nvSpPr>
        <p:spPr>
          <a:xfrm>
            <a:off x="3671752" y="2688508"/>
            <a:ext cx="1800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  <a:latin typeface="+mn-ea"/>
              </a:rPr>
              <a:t>Project</a:t>
            </a:r>
            <a:r>
              <a:rPr kumimoji="1" lang="zh-CN" altLang="en-US" sz="2400" dirty="0">
                <a:solidFill>
                  <a:schemeClr val="bg1"/>
                </a:solidFill>
                <a:latin typeface="+mn-ea"/>
              </a:rPr>
              <a:t> 报告</a:t>
            </a:r>
          </a:p>
        </p:txBody>
      </p:sp>
    </p:spTree>
    <p:extLst>
      <p:ext uri="{BB962C8B-B14F-4D97-AF65-F5344CB8AC3E}">
        <p14:creationId xmlns:p14="http://schemas.microsoft.com/office/powerpoint/2010/main" val="3324525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4C5F1-84C9-AE32-51BA-3AC58651E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9EE8E1-1D31-8609-05FD-22C563C38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实现技术方案</a:t>
            </a:r>
            <a:r>
              <a:rPr kumimoji="1" lang="en-US" altLang="zh-CN" dirty="0"/>
              <a:t>:</a:t>
            </a:r>
            <a:r>
              <a:rPr kumimoji="1" lang="zh-CN" altLang="en-US" dirty="0"/>
              <a:t> 回测流程</a:t>
            </a:r>
            <a:r>
              <a:rPr kumimoji="1" lang="en-US" altLang="zh-CN" dirty="0"/>
              <a:t>(</a:t>
            </a:r>
            <a:r>
              <a:rPr kumimoji="1" lang="zh-CN" altLang="en-US" dirty="0"/>
              <a:t>初始化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88ACBCAC-FF8F-BD39-A61A-79D333C653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1237" t="20131" r="22628" b="67378"/>
          <a:stretch>
            <a:fillRect/>
          </a:stretch>
        </p:blipFill>
        <p:spPr>
          <a:xfrm>
            <a:off x="3008376" y="557913"/>
            <a:ext cx="3127248" cy="432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87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CB10EA-1097-1440-4DC3-5068C524C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实现技术方案</a:t>
            </a:r>
            <a:r>
              <a:rPr kumimoji="1" lang="en-US" altLang="zh-CN" dirty="0"/>
              <a:t>:</a:t>
            </a:r>
            <a:r>
              <a:rPr kumimoji="1" lang="zh-CN" altLang="en-US" dirty="0"/>
              <a:t> 回测流程</a:t>
            </a:r>
            <a:r>
              <a:rPr kumimoji="1" lang="en-US" altLang="zh-CN" dirty="0"/>
              <a:t>(</a:t>
            </a:r>
            <a:r>
              <a:rPr kumimoji="1" lang="zh-CN" altLang="en-US" dirty="0"/>
              <a:t>每日交易循环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2A98C501-FC26-C8D3-3479-D77763C047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729" t="31978" r="17729" b="29582"/>
          <a:stretch>
            <a:fillRect/>
          </a:stretch>
        </p:blipFill>
        <p:spPr>
          <a:xfrm>
            <a:off x="2523743" y="557913"/>
            <a:ext cx="4096513" cy="4361559"/>
          </a:xfrm>
          <a:prstGeom prst="rect">
            <a:avLst/>
          </a:prstGeom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7A0FBD0-E034-F819-2E43-161D3B56A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9900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B3342-5E3F-8EA1-301E-ECB0AC9EC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C462FF-FCE1-EBE7-CBAB-5D2299013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实现技术方案</a:t>
            </a:r>
            <a:r>
              <a:rPr kumimoji="1" lang="en-US" altLang="zh-CN" dirty="0"/>
              <a:t>:</a:t>
            </a:r>
            <a:r>
              <a:rPr kumimoji="1" lang="zh-CN" altLang="en-US" dirty="0"/>
              <a:t> 回测流程</a:t>
            </a:r>
            <a:r>
              <a:rPr kumimoji="1" lang="en-US" altLang="zh-CN" dirty="0"/>
              <a:t>(</a:t>
            </a:r>
            <a:r>
              <a:rPr kumimoji="1" lang="zh-CN" altLang="en-US" dirty="0"/>
              <a:t>每日交易循环</a:t>
            </a:r>
            <a:r>
              <a:rPr kumimoji="1" lang="en-US" altLang="zh-CN" dirty="0"/>
              <a:t>:</a:t>
            </a:r>
            <a:r>
              <a:rPr kumimoji="1" lang="zh-CN" altLang="en-US" dirty="0"/>
              <a:t> 数据收集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3F5FD2D4-B778-FA08-A153-81C13F4661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729" t="31978" r="17729" b="57063"/>
          <a:stretch>
            <a:fillRect/>
          </a:stretch>
        </p:blipFill>
        <p:spPr>
          <a:xfrm>
            <a:off x="-882570" y="980758"/>
            <a:ext cx="10482917" cy="3181983"/>
          </a:xfrm>
          <a:prstGeom prst="rect">
            <a:avLst/>
          </a:prstGeom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C643C30-1603-46D1-6082-0A189A7C1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646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C63E4-667F-AA0A-C365-824145F85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750353-D514-C403-DFD1-A4E0D5483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实现技术方案</a:t>
            </a:r>
            <a:r>
              <a:rPr kumimoji="1" lang="en-US" altLang="zh-CN" dirty="0"/>
              <a:t>:</a:t>
            </a:r>
            <a:r>
              <a:rPr kumimoji="1" lang="zh-CN" altLang="en-US" dirty="0"/>
              <a:t> 回测流程</a:t>
            </a:r>
            <a:r>
              <a:rPr kumimoji="1" lang="en-US" altLang="zh-CN" dirty="0"/>
              <a:t>(</a:t>
            </a:r>
            <a:r>
              <a:rPr kumimoji="1" lang="zh-CN" altLang="en-US" dirty="0"/>
              <a:t>每日交易循环</a:t>
            </a:r>
            <a:r>
              <a:rPr kumimoji="1" lang="en-US" altLang="zh-CN" dirty="0"/>
              <a:t>:</a:t>
            </a:r>
            <a:r>
              <a:rPr kumimoji="1" lang="zh-CN" altLang="en-US" dirty="0"/>
              <a:t> 第一轮分析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DDE8D9D5-00D0-8331-8467-828A5A6DBF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611" t="42776" r="54034" b="45136"/>
          <a:stretch>
            <a:fillRect/>
          </a:stretch>
        </p:blipFill>
        <p:spPr>
          <a:xfrm>
            <a:off x="1947672" y="651769"/>
            <a:ext cx="5093208" cy="434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295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FFDF6-0C52-A744-8833-379A203BF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DAD7EE-E5B2-832E-68DC-C24B8FBCF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实现技术方案</a:t>
            </a:r>
            <a:r>
              <a:rPr kumimoji="1" lang="en-US" altLang="zh-CN" dirty="0"/>
              <a:t>:</a:t>
            </a:r>
            <a:r>
              <a:rPr kumimoji="1" lang="zh-CN" altLang="en-US" dirty="0"/>
              <a:t> 回测流程</a:t>
            </a:r>
            <a:r>
              <a:rPr kumimoji="1" lang="en-US" altLang="zh-CN" dirty="0"/>
              <a:t>(</a:t>
            </a:r>
            <a:r>
              <a:rPr kumimoji="1" lang="zh-CN" altLang="en-US" dirty="0"/>
              <a:t>每日交易循环</a:t>
            </a:r>
            <a:r>
              <a:rPr kumimoji="1" lang="en-US" altLang="zh-CN" dirty="0"/>
              <a:t>:</a:t>
            </a:r>
            <a:r>
              <a:rPr kumimoji="1" lang="zh-CN" altLang="en-US" dirty="0"/>
              <a:t> 决策制定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82B6EDAE-DF3B-B932-3888-5E805B177C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966" t="50681" r="36334" b="35777"/>
          <a:stretch>
            <a:fillRect/>
          </a:stretch>
        </p:blipFill>
        <p:spPr>
          <a:xfrm>
            <a:off x="2743467" y="463230"/>
            <a:ext cx="3657066" cy="500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394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384E1-E97C-4E05-7039-4B47982F6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B98420-B0FF-B60A-3395-50414569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实现技术方案</a:t>
            </a:r>
            <a:r>
              <a:rPr kumimoji="1" lang="en-US" altLang="zh-CN" dirty="0"/>
              <a:t>:</a:t>
            </a:r>
            <a:r>
              <a:rPr kumimoji="1" lang="zh-CN" altLang="en-US" dirty="0"/>
              <a:t> 回测流程</a:t>
            </a:r>
            <a:r>
              <a:rPr kumimoji="1" lang="en-US" altLang="zh-CN" dirty="0"/>
              <a:t>(</a:t>
            </a:r>
            <a:r>
              <a:rPr kumimoji="1" lang="zh-CN" altLang="en-US" dirty="0"/>
              <a:t>每日交易循环</a:t>
            </a:r>
            <a:r>
              <a:rPr kumimoji="1" lang="en-US" altLang="zh-CN" dirty="0"/>
              <a:t>:</a:t>
            </a:r>
            <a:r>
              <a:rPr kumimoji="1" lang="zh-CN" altLang="en-US" dirty="0"/>
              <a:t> 交易执行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D9DFD930-F996-F63B-92D3-3C867CD4AD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156" t="54702" r="19214" b="29478"/>
          <a:stretch>
            <a:fillRect/>
          </a:stretch>
        </p:blipFill>
        <p:spPr>
          <a:xfrm>
            <a:off x="3081528" y="475617"/>
            <a:ext cx="2980944" cy="47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490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0BB67-3DC8-83F9-E82A-B13E27B53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F1B429-8220-5B1C-D5FB-27332AB96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实现技术方案</a:t>
            </a:r>
            <a:r>
              <a:rPr kumimoji="1" lang="en-US" altLang="zh-CN" dirty="0"/>
              <a:t>:</a:t>
            </a:r>
            <a:r>
              <a:rPr kumimoji="1" lang="zh-CN" altLang="en-US" dirty="0"/>
              <a:t> 回测流程</a:t>
            </a:r>
            <a:r>
              <a:rPr kumimoji="1" lang="en-US" altLang="zh-CN" dirty="0"/>
              <a:t>(</a:t>
            </a:r>
            <a:r>
              <a:rPr kumimoji="1" lang="zh-CN" altLang="en-US" dirty="0"/>
              <a:t>回测评价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B679A76A-3B17-DDF7-5D00-469A914307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049" t="69557" r="20133" b="20610"/>
          <a:stretch>
            <a:fillRect/>
          </a:stretch>
        </p:blipFill>
        <p:spPr>
          <a:xfrm>
            <a:off x="2770632" y="704088"/>
            <a:ext cx="3383280" cy="401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3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83B0F7-4BF7-6E53-9FCC-C4D2381F9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实现技术方案</a:t>
            </a:r>
            <a:r>
              <a:rPr kumimoji="1" lang="en-US" altLang="zh-CN" dirty="0"/>
              <a:t>:</a:t>
            </a:r>
            <a:r>
              <a:rPr kumimoji="1" lang="zh-CN" altLang="en-US" dirty="0"/>
              <a:t> 项目架构</a:t>
            </a:r>
          </a:p>
        </p:txBody>
      </p:sp>
      <p:pic>
        <p:nvPicPr>
          <p:cNvPr id="5" name="内容占位符 4" descr="图示&#10;&#10;AI 生成的内容可能不正确。">
            <a:extLst>
              <a:ext uri="{FF2B5EF4-FFF2-40B4-BE49-F238E27FC236}">
                <a16:creationId xmlns:a16="http://schemas.microsoft.com/office/drawing/2014/main" id="{4BF2C9E2-B5C0-802B-5127-7A3D0E4A64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936" y="614624"/>
            <a:ext cx="7176127" cy="3914251"/>
          </a:xfrm>
        </p:spPr>
      </p:pic>
    </p:spTree>
    <p:extLst>
      <p:ext uri="{BB962C8B-B14F-4D97-AF65-F5344CB8AC3E}">
        <p14:creationId xmlns:p14="http://schemas.microsoft.com/office/powerpoint/2010/main" val="3867659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D32FA0-6D07-EC75-15EC-3BF469C98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实验结果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typical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day(</a:t>
            </a:r>
            <a:r>
              <a:rPr kumimoji="1" lang="zh-CN" altLang="en-US" dirty="0"/>
              <a:t>详情可参见</a:t>
            </a:r>
            <a:r>
              <a:rPr kumimoji="1" lang="en-US" altLang="zh-CN" dirty="0" err="1"/>
              <a:t>backtest.log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5C6CFC-3A58-BCCE-AF4D-66A787832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" altLang="zh-CN" sz="1400" dirty="0">
                <a:latin typeface="DengXian" panose="02010600030101010101" pitchFamily="2" charset="-122"/>
                <a:ea typeface="DengXian" panose="02010600030101010101" pitchFamily="2" charset="-122"/>
              </a:rPr>
              <a:t>  DAILY CYCLE START: 2025-12-13</a:t>
            </a:r>
          </a:p>
          <a:p>
            <a:r>
              <a:rPr lang="en" altLang="zh-CN" sz="1400" dirty="0">
                <a:latin typeface="DengXian" panose="02010600030101010101" pitchFamily="2" charset="-122"/>
                <a:ea typeface="DengXian" panose="02010600030101010101" pitchFamily="2" charset="-122"/>
              </a:rPr>
              <a:t>=====================================================================</a:t>
            </a:r>
          </a:p>
          <a:p>
            <a:r>
              <a:rPr lang="en" altLang="zh-CN" sz="1400" dirty="0">
                <a:latin typeface="DengXian" panose="02010600030101010101" pitchFamily="2" charset="-122"/>
                <a:ea typeface="DengXian" panose="02010600030101010101" pitchFamily="2" charset="-122"/>
              </a:rPr>
              <a:t>16:08:33 | INFO | Loading artificial news from cs2_trading/res/</a:t>
            </a:r>
            <a:r>
              <a:rPr lang="en" altLang="zh-CN" sz="1400" dirty="0" err="1">
                <a:latin typeface="DengXian" panose="02010600030101010101" pitchFamily="2" charset="-122"/>
                <a:ea typeface="DengXian" panose="02010600030101010101" pitchFamily="2" charset="-122"/>
              </a:rPr>
              <a:t>news_artificial</a:t>
            </a:r>
            <a:r>
              <a:rPr lang="en" altLang="zh-CN" sz="1400" dirty="0">
                <a:latin typeface="DengXian" panose="02010600030101010101" pitchFamily="2" charset="-122"/>
                <a:ea typeface="DengXian" panose="02010600030101010101" pitchFamily="2" charset="-122"/>
              </a:rPr>
              <a:t>\20251213.txt</a:t>
            </a:r>
          </a:p>
          <a:p>
            <a:r>
              <a:rPr lang="en" altLang="zh-CN" sz="1400" dirty="0">
                <a:latin typeface="DengXian" panose="02010600030101010101" pitchFamily="2" charset="-122"/>
                <a:ea typeface="DengXian" panose="02010600030101010101" pitchFamily="2" charset="-122"/>
              </a:rPr>
              <a:t>16:08:33 | INFO | </a:t>
            </a:r>
          </a:p>
          <a:p>
            <a:r>
              <a:rPr lang="en" altLang="zh-CN" sz="1400" dirty="0">
                <a:latin typeface="DengXian" panose="02010600030101010101" pitchFamily="2" charset="-122"/>
                <a:ea typeface="DengXian" panose="02010600030101010101" pitchFamily="2" charset="-122"/>
              </a:rPr>
              <a:t>&gt;&gt;&gt; [STEP 1] MARKET NEWS &amp; SENTIMENT</a:t>
            </a:r>
          </a:p>
          <a:p>
            <a:r>
              <a:rPr lang="en" altLang="zh-CN" sz="1400" dirty="0">
                <a:latin typeface="DengXian" panose="02010600030101010101" pitchFamily="2" charset="-122"/>
                <a:ea typeface="DengXian" panose="02010600030101010101" pitchFamily="2" charset="-122"/>
              </a:rPr>
              <a:t>16:08:33 | INFO</a:t>
            </a:r>
            <a:r>
              <a:rPr lang="zh-CN" alt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" altLang="zh-CN" sz="1400" dirty="0">
                <a:latin typeface="DengXian" panose="02010600030101010101" pitchFamily="2" charset="-122"/>
                <a:ea typeface="DengXian" panose="02010600030101010101" pitchFamily="2" charset="-122"/>
              </a:rPr>
              <a:t>| -----------------------------------------------------------------------------</a:t>
            </a:r>
          </a:p>
          <a:p>
            <a:r>
              <a:rPr lang="en" altLang="zh-CN" sz="1400" dirty="0">
                <a:latin typeface="DengXian" panose="02010600030101010101" pitchFamily="2" charset="-122"/>
                <a:ea typeface="DengXian" panose="02010600030101010101" pitchFamily="2" charset="-122"/>
              </a:rPr>
              <a:t>16:08:33 | INFO | --- ARTIFICIAL NEWS FOR 2025-12-13 (Found 1 files) ---</a:t>
            </a:r>
          </a:p>
          <a:p>
            <a:r>
              <a:rPr lang="en" altLang="zh-CN" sz="1400" dirty="0">
                <a:latin typeface="DengXian" panose="02010600030101010101" pitchFamily="2" charset="-122"/>
                <a:ea typeface="DengXian" panose="02010600030101010101" pitchFamily="2" charset="-122"/>
              </a:rPr>
              <a:t>--- SOURCE: 20251213.txt ---</a:t>
            </a:r>
          </a:p>
          <a:p>
            <a:r>
              <a:rPr lang="en" altLang="zh-CN" sz="1400" dirty="0">
                <a:latin typeface="DengXian" panose="02010600030101010101" pitchFamily="2" charset="-122"/>
                <a:ea typeface="DengXian" panose="02010600030101010101" pitchFamily="2" charset="-122"/>
              </a:rPr>
              <a:t>NAVI rally after Inferno fumble to eliminate FURIA from Budapest in instant classic</a:t>
            </a:r>
          </a:p>
          <a:p>
            <a:r>
              <a:rPr lang="en" altLang="zh-CN" sz="1400" dirty="0">
                <a:latin typeface="DengXian" panose="02010600030101010101" pitchFamily="2" charset="-122"/>
                <a:ea typeface="DengXian" panose="02010600030101010101" pitchFamily="2" charset="-122"/>
              </a:rPr>
              <a:t>NER0cs</a:t>
            </a:r>
          </a:p>
          <a:p>
            <a:r>
              <a:rPr lang="en" altLang="zh-CN" sz="1400" dirty="0">
                <a:latin typeface="DengXian" panose="02010600030101010101" pitchFamily="2" charset="-122"/>
                <a:ea typeface="DengXian" panose="02010600030101010101" pitchFamily="2" charset="-122"/>
              </a:rPr>
              <a:t>13-12-2025 06:35</a:t>
            </a:r>
          </a:p>
          <a:p>
            <a:r>
              <a:rPr lang="en" altLang="zh-CN" sz="1400" dirty="0" err="1">
                <a:latin typeface="DengXian" panose="02010600030101010101" pitchFamily="2" charset="-122"/>
                <a:ea typeface="DengXian" panose="02010600030101010101" pitchFamily="2" charset="-122"/>
              </a:rPr>
              <a:t>Aleksib's</a:t>
            </a:r>
            <a:r>
              <a:rPr lang="en" altLang="zh-CN" sz="1400" dirty="0">
                <a:latin typeface="DengXian" panose="02010600030101010101" pitchFamily="2" charset="-122"/>
                <a:ea typeface="DengXian" panose="02010600030101010101" pitchFamily="2" charset="-122"/>
              </a:rPr>
              <a:t> troops let a 10-3 lead slip on map two</a:t>
            </a:r>
            <a:r>
              <a:rPr lang="en-US" altLang="zh-CN" sz="1400" dirty="0">
                <a:latin typeface="DengXian" panose="02010600030101010101" pitchFamily="2" charset="-122"/>
                <a:ea typeface="DengXian" panose="02010600030101010101" pitchFamily="2" charset="-122"/>
              </a:rPr>
              <a:t>…</a:t>
            </a:r>
            <a:endParaRPr lang="en" altLang="zh-CN" sz="14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716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418EC-26AE-C765-0ACF-7E505C93C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583AC-2EDD-42FA-DB7A-99E753150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实验结果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typical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day(</a:t>
            </a:r>
            <a:r>
              <a:rPr kumimoji="1" lang="zh-CN" altLang="en-US" dirty="0"/>
              <a:t>详情可参见</a:t>
            </a:r>
            <a:r>
              <a:rPr kumimoji="1" lang="en-US" altLang="zh-CN" dirty="0" err="1"/>
              <a:t>backtest.log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53E582-BE7F-2A68-BD27-2EBF4EB77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" altLang="zh-CN" sz="1000" dirty="0">
                <a:latin typeface="DengXian" panose="02010600030101010101" pitchFamily="2" charset="-122"/>
                <a:ea typeface="DengXian" panose="02010600030101010101" pitchFamily="2" charset="-122"/>
              </a:rPr>
              <a:t>&gt;&gt;&gt; [STEP 2] FINANCIAL ANALYSIS</a:t>
            </a:r>
          </a:p>
          <a:p>
            <a:r>
              <a:rPr lang="en" altLang="zh-CN" sz="1000" dirty="0">
                <a:latin typeface="DengXian" panose="02010600030101010101" pitchFamily="2" charset="-122"/>
                <a:ea typeface="DengXian" panose="02010600030101010101" pitchFamily="2" charset="-122"/>
              </a:rPr>
              <a:t>16:08:40 | INFO |--------------------------------------------------------------------------------</a:t>
            </a:r>
          </a:p>
          <a:p>
            <a:r>
              <a:rPr lang="en" altLang="zh-CN" sz="1000" dirty="0">
                <a:latin typeface="DengXian" panose="02010600030101010101" pitchFamily="2" charset="-122"/>
                <a:ea typeface="DengXian" panose="02010600030101010101" pitchFamily="2" charset="-122"/>
              </a:rPr>
              <a:t>16:08:40 | INFO |The elimination of world #1 FURIA and the underperformance of star rookie </a:t>
            </a:r>
            <a:r>
              <a:rPr lang="en" altLang="zh-CN" sz="1000" dirty="0" err="1">
                <a:latin typeface="DengXian" panose="02010600030101010101" pitchFamily="2" charset="-122"/>
                <a:ea typeface="DengXian" panose="02010600030101010101" pitchFamily="2" charset="-122"/>
              </a:rPr>
              <a:t>molodoy</a:t>
            </a:r>
            <a:r>
              <a:rPr lang="en" altLang="zh-CN" sz="1000" dirty="0">
                <a:latin typeface="DengXian" panose="02010600030101010101" pitchFamily="2" charset="-122"/>
                <a:ea typeface="DengXian" panose="02010600030101010101" pitchFamily="2" charset="-122"/>
              </a:rPr>
              <a:t> have triggered a sharp devaluation of FURIA assets</a:t>
            </a:r>
            <a:r>
              <a:rPr lang="zh-CN" altLang="en-US" sz="1000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1000" dirty="0">
                <a:latin typeface="DengXian" panose="02010600030101010101" pitchFamily="2" charset="-122"/>
                <a:ea typeface="DengXian" panose="02010600030101010101" pitchFamily="2" charset="-122"/>
              </a:rPr>
              <a:t>…</a:t>
            </a:r>
          </a:p>
          <a:p>
            <a:r>
              <a:rPr lang="en" altLang="zh-CN" sz="1000" dirty="0">
                <a:latin typeface="DengXian" panose="02010600030101010101" pitchFamily="2" charset="-122"/>
                <a:ea typeface="DengXian" panose="02010600030101010101" pitchFamily="2" charset="-122"/>
              </a:rPr>
              <a:t>16:08:40 | INFO |--------------------------------------------------------------------------------</a:t>
            </a:r>
          </a:p>
          <a:p>
            <a:r>
              <a:rPr lang="en" altLang="zh-CN" sz="1000" dirty="0">
                <a:latin typeface="DengXian" panose="02010600030101010101" pitchFamily="2" charset="-122"/>
                <a:ea typeface="DengXian" panose="02010600030101010101" pitchFamily="2" charset="-122"/>
              </a:rPr>
              <a:t>16:08:40 | INFO |</a:t>
            </a:r>
          </a:p>
          <a:p>
            <a:r>
              <a:rPr lang="en" altLang="zh-CN" sz="1000" dirty="0">
                <a:latin typeface="DengXian" panose="02010600030101010101" pitchFamily="2" charset="-122"/>
                <a:ea typeface="DengXian" panose="02010600030101010101" pitchFamily="2" charset="-122"/>
              </a:rPr>
              <a:t>&gt;&gt;&gt; [STEP 3] INVENTORY SCORING</a:t>
            </a:r>
          </a:p>
          <a:p>
            <a:r>
              <a:rPr lang="en" altLang="zh-CN" sz="1000" dirty="0">
                <a:latin typeface="DengXian" panose="02010600030101010101" pitchFamily="2" charset="-122"/>
                <a:ea typeface="DengXian" panose="02010600030101010101" pitchFamily="2" charset="-122"/>
              </a:rPr>
              <a:t>16:08:53 | INFO |    -&gt; Scoring 100 Thieves: Score: 82, Price: 1649.00, Reason: </a:t>
            </a:r>
            <a:r>
              <a:rPr lang="zh-CN" altLang="en-US" sz="1000" dirty="0">
                <a:latin typeface="DengXian" panose="02010600030101010101" pitchFamily="2" charset="-122"/>
                <a:ea typeface="DengXian" panose="02010600030101010101" pitchFamily="2" charset="-122"/>
              </a:rPr>
              <a:t>新闻提及</a:t>
            </a:r>
            <a:r>
              <a:rPr lang="en" altLang="zh-CN" sz="1000" dirty="0">
                <a:latin typeface="DengXian" panose="02010600030101010101" pitchFamily="2" charset="-122"/>
                <a:ea typeface="DengXian" panose="02010600030101010101" pitchFamily="2" charset="-122"/>
              </a:rPr>
              <a:t>GL</a:t>
            </a:r>
            <a:r>
              <a:rPr lang="zh-CN" altLang="en-US" sz="1000" dirty="0">
                <a:latin typeface="DengXian" panose="02010600030101010101" pitchFamily="2" charset="-122"/>
                <a:ea typeface="DengXian" panose="02010600030101010101" pitchFamily="2" charset="-122"/>
              </a:rPr>
              <a:t>核心选手可能加盟，重返</a:t>
            </a:r>
            <a:r>
              <a:rPr lang="en" altLang="zh-CN" sz="1000" dirty="0">
                <a:latin typeface="DengXian" panose="02010600030101010101" pitchFamily="2" charset="-122"/>
                <a:ea typeface="DengXian" panose="02010600030101010101" pitchFamily="2" charset="-122"/>
              </a:rPr>
              <a:t>CS</a:t>
            </a:r>
            <a:r>
              <a:rPr lang="zh-CN" altLang="en-US" sz="1000" dirty="0">
                <a:latin typeface="DengXian" panose="02010600030101010101" pitchFamily="2" charset="-122"/>
                <a:ea typeface="DengXian" panose="02010600030101010101" pitchFamily="2" charset="-122"/>
              </a:rPr>
              <a:t>赛场的传闻引发市场炒作热度</a:t>
            </a:r>
          </a:p>
          <a:p>
            <a:r>
              <a:rPr lang="en-US" altLang="zh-CN" sz="1000" dirty="0">
                <a:latin typeface="DengXian" panose="02010600030101010101" pitchFamily="2" charset="-122"/>
                <a:ea typeface="DengXian" panose="02010600030101010101" pitchFamily="2" charset="-122"/>
              </a:rPr>
              <a:t>16:08:54</a:t>
            </a:r>
            <a:r>
              <a:rPr lang="zh-CN" altLang="en-US" sz="1000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1000" dirty="0">
                <a:latin typeface="DengXian" panose="02010600030101010101" pitchFamily="2" charset="-122"/>
                <a:ea typeface="DengXian" panose="02010600030101010101" pitchFamily="2" charset="-122"/>
              </a:rPr>
              <a:t>| </a:t>
            </a:r>
            <a:r>
              <a:rPr lang="en" altLang="zh-CN" sz="1000" dirty="0">
                <a:latin typeface="DengXian" panose="02010600030101010101" pitchFamily="2" charset="-122"/>
                <a:ea typeface="DengXian" panose="02010600030101010101" pitchFamily="2" charset="-122"/>
              </a:rPr>
              <a:t>INFO |    -&gt; Scoring The </a:t>
            </a:r>
            <a:r>
              <a:rPr lang="en" altLang="zh-CN" sz="1000" dirty="0" err="1">
                <a:latin typeface="DengXian" panose="02010600030101010101" pitchFamily="2" charset="-122"/>
                <a:ea typeface="DengXian" panose="02010600030101010101" pitchFamily="2" charset="-122"/>
              </a:rPr>
              <a:t>MongolZ</a:t>
            </a:r>
            <a:r>
              <a:rPr lang="en" altLang="zh-CN" sz="1000" dirty="0">
                <a:latin typeface="DengXian" panose="02010600030101010101" pitchFamily="2" charset="-122"/>
                <a:ea typeface="DengXian" panose="02010600030101010101" pitchFamily="2" charset="-122"/>
              </a:rPr>
              <a:t>: Score: 50, Price: </a:t>
            </a:r>
            <a:r>
              <a:rPr lang="en" altLang="zh-CN" sz="1000" dirty="0">
                <a:highlight>
                  <a:srgbClr val="FFFF00"/>
                </a:highlight>
                <a:latin typeface="DengXian" panose="02010600030101010101" pitchFamily="2" charset="-122"/>
                <a:ea typeface="DengXian" panose="02010600030101010101" pitchFamily="2" charset="-122"/>
              </a:rPr>
              <a:t>0.02</a:t>
            </a:r>
            <a:r>
              <a:rPr lang="en" altLang="zh-CN" sz="1000" dirty="0">
                <a:latin typeface="DengXian" panose="02010600030101010101" pitchFamily="2" charset="-122"/>
                <a:ea typeface="DengXian" panose="02010600030101010101" pitchFamily="2" charset="-122"/>
              </a:rPr>
              <a:t>, Reason: </a:t>
            </a:r>
            <a:r>
              <a:rPr lang="zh-CN" altLang="en-US" sz="1000" dirty="0">
                <a:latin typeface="DengXian" panose="02010600030101010101" pitchFamily="2" charset="-122"/>
                <a:ea typeface="DengXian" panose="02010600030101010101" pitchFamily="2" charset="-122"/>
              </a:rPr>
              <a:t>无直接新闻提及，作为市场黑马预期维持现状</a:t>
            </a:r>
          </a:p>
          <a:p>
            <a:r>
              <a:rPr lang="en-US" altLang="zh-CN" sz="1000" dirty="0">
                <a:latin typeface="DengXian" panose="02010600030101010101" pitchFamily="2" charset="-122"/>
                <a:ea typeface="DengXian" panose="02010600030101010101" pitchFamily="2" charset="-122"/>
              </a:rPr>
              <a:t>16:08:55</a:t>
            </a:r>
            <a:r>
              <a:rPr lang="zh-CN" altLang="en-US" sz="1000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1000" dirty="0">
                <a:latin typeface="DengXian" panose="02010600030101010101" pitchFamily="2" charset="-122"/>
                <a:ea typeface="DengXian" panose="02010600030101010101" pitchFamily="2" charset="-122"/>
              </a:rPr>
              <a:t>| </a:t>
            </a:r>
            <a:r>
              <a:rPr lang="en" altLang="zh-CN" sz="1000" dirty="0">
                <a:latin typeface="DengXian" panose="02010600030101010101" pitchFamily="2" charset="-122"/>
                <a:ea typeface="DengXian" panose="02010600030101010101" pitchFamily="2" charset="-122"/>
              </a:rPr>
              <a:t>INFO |    -&gt; Scoring Spirit: Score: 55, Price: 19.76, Reason: </a:t>
            </a:r>
            <a:r>
              <a:rPr lang="zh-CN" altLang="en-US" sz="1000" dirty="0">
                <a:latin typeface="DengXian" panose="02010600030101010101" pitchFamily="2" charset="-122"/>
                <a:ea typeface="DengXian" panose="02010600030101010101" pitchFamily="2" charset="-122"/>
              </a:rPr>
              <a:t>虽未直接提及，但赛场冷门频出使得传统强队市场关注度维持高位</a:t>
            </a:r>
          </a:p>
          <a:p>
            <a:r>
              <a:rPr lang="en-US" altLang="zh-CN" sz="1000" dirty="0">
                <a:latin typeface="DengXian" panose="02010600030101010101" pitchFamily="2" charset="-122"/>
                <a:ea typeface="DengXian" panose="02010600030101010101" pitchFamily="2" charset="-122"/>
              </a:rPr>
              <a:t>16:08:58</a:t>
            </a:r>
            <a:r>
              <a:rPr lang="zh-CN" altLang="en-US" sz="1000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1000" dirty="0">
                <a:latin typeface="DengXian" panose="02010600030101010101" pitchFamily="2" charset="-122"/>
                <a:ea typeface="DengXian" panose="02010600030101010101" pitchFamily="2" charset="-122"/>
              </a:rPr>
              <a:t>| </a:t>
            </a:r>
            <a:r>
              <a:rPr lang="en" altLang="zh-CN" sz="1000" dirty="0">
                <a:latin typeface="DengXian" panose="02010600030101010101" pitchFamily="2" charset="-122"/>
                <a:ea typeface="DengXian" panose="02010600030101010101" pitchFamily="2" charset="-122"/>
              </a:rPr>
              <a:t>INFO |    -&gt; Scoring Vitality: Score: 55, Price: 20.96, Reason: </a:t>
            </a:r>
            <a:r>
              <a:rPr lang="zh-CN" altLang="en-US" sz="1000" dirty="0">
                <a:latin typeface="DengXian" panose="02010600030101010101" pitchFamily="2" charset="-122"/>
                <a:ea typeface="DengXian" panose="02010600030101010101" pitchFamily="2" charset="-122"/>
              </a:rPr>
              <a:t>夺冠热门</a:t>
            </a:r>
            <a:r>
              <a:rPr lang="en" altLang="zh-CN" sz="1000" dirty="0">
                <a:latin typeface="DengXian" panose="02010600030101010101" pitchFamily="2" charset="-122"/>
                <a:ea typeface="DengXian" panose="02010600030101010101" pitchFamily="2" charset="-122"/>
              </a:rPr>
              <a:t>FURIA</a:t>
            </a:r>
            <a:r>
              <a:rPr lang="zh-CN" altLang="en-US" sz="1000" dirty="0">
                <a:latin typeface="DengXian" panose="02010600030101010101" pitchFamily="2" charset="-122"/>
                <a:ea typeface="DengXian" panose="02010600030101010101" pitchFamily="2" charset="-122"/>
              </a:rPr>
              <a:t>和</a:t>
            </a:r>
            <a:r>
              <a:rPr lang="en" altLang="zh-CN" sz="1000" dirty="0">
                <a:latin typeface="DengXian" panose="02010600030101010101" pitchFamily="2" charset="-122"/>
                <a:ea typeface="DengXian" panose="02010600030101010101" pitchFamily="2" charset="-122"/>
              </a:rPr>
              <a:t>MOUZ</a:t>
            </a:r>
            <a:r>
              <a:rPr lang="zh-CN" altLang="en-US" sz="1000" dirty="0">
                <a:latin typeface="DengXian" panose="02010600030101010101" pitchFamily="2" charset="-122"/>
                <a:ea typeface="DengXian" panose="02010600030101010101" pitchFamily="2" charset="-122"/>
              </a:rPr>
              <a:t>相继出局，客观上提升了其他顶尖战队的夺冠概率</a:t>
            </a:r>
          </a:p>
          <a:p>
            <a:r>
              <a:rPr lang="en-US" altLang="zh-CN" sz="1000" dirty="0">
                <a:latin typeface="DengXian" panose="02010600030101010101" pitchFamily="2" charset="-122"/>
                <a:ea typeface="DengXian" panose="02010600030101010101" pitchFamily="2" charset="-122"/>
              </a:rPr>
              <a:t>16:08:59</a:t>
            </a:r>
            <a:r>
              <a:rPr lang="zh-CN" altLang="en-US" sz="1000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1000" dirty="0">
                <a:latin typeface="DengXian" panose="02010600030101010101" pitchFamily="2" charset="-122"/>
                <a:ea typeface="DengXian" panose="02010600030101010101" pitchFamily="2" charset="-122"/>
              </a:rPr>
              <a:t>| </a:t>
            </a:r>
            <a:r>
              <a:rPr lang="en" altLang="zh-CN" sz="1000" dirty="0">
                <a:latin typeface="DengXian" panose="02010600030101010101" pitchFamily="2" charset="-122"/>
                <a:ea typeface="DengXian" panose="02010600030101010101" pitchFamily="2" charset="-122"/>
              </a:rPr>
              <a:t>INFO |    -&gt; Scoring </a:t>
            </a:r>
            <a:r>
              <a:rPr lang="en" altLang="zh-CN" sz="1000" dirty="0" err="1">
                <a:latin typeface="DengXian" panose="02010600030101010101" pitchFamily="2" charset="-122"/>
                <a:ea typeface="DengXian" panose="02010600030101010101" pitchFamily="2" charset="-122"/>
              </a:rPr>
              <a:t>ZywOo</a:t>
            </a:r>
            <a:r>
              <a:rPr lang="en" altLang="zh-CN" sz="1000" dirty="0">
                <a:latin typeface="DengXian" panose="02010600030101010101" pitchFamily="2" charset="-122"/>
                <a:ea typeface="DengXian" panose="02010600030101010101" pitchFamily="2" charset="-122"/>
              </a:rPr>
              <a:t>: Score: 58, Price: 16.05, Reason: </a:t>
            </a:r>
            <a:r>
              <a:rPr lang="zh-CN" altLang="en-US" sz="1000" dirty="0">
                <a:latin typeface="DengXian" panose="02010600030101010101" pitchFamily="2" charset="-122"/>
                <a:ea typeface="DengXian" panose="02010600030101010101" pitchFamily="2" charset="-122"/>
              </a:rPr>
              <a:t>顶级巨星保值属性强，强敌被淘汰利好后续赛程预期</a:t>
            </a:r>
          </a:p>
          <a:p>
            <a:r>
              <a:rPr lang="en-US" altLang="zh-CN" sz="1000" dirty="0">
                <a:latin typeface="DengXian" panose="02010600030101010101" pitchFamily="2" charset="-122"/>
                <a:ea typeface="DengXian" panose="02010600030101010101" pitchFamily="2" charset="-122"/>
              </a:rPr>
              <a:t>16:09:01</a:t>
            </a:r>
            <a:r>
              <a:rPr lang="zh-CN" altLang="en-US" sz="1000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1000" dirty="0">
                <a:latin typeface="DengXian" panose="02010600030101010101" pitchFamily="2" charset="-122"/>
                <a:ea typeface="DengXian" panose="02010600030101010101" pitchFamily="2" charset="-122"/>
              </a:rPr>
              <a:t>| </a:t>
            </a:r>
            <a:r>
              <a:rPr lang="en" altLang="zh-CN" sz="1000" dirty="0">
                <a:latin typeface="DengXian" panose="02010600030101010101" pitchFamily="2" charset="-122"/>
                <a:ea typeface="DengXian" panose="02010600030101010101" pitchFamily="2" charset="-122"/>
              </a:rPr>
              <a:t>INFO |    -&gt; Scoring rain: Score: 88, Price: </a:t>
            </a:r>
            <a:r>
              <a:rPr lang="en" altLang="zh-CN" sz="1000" dirty="0">
                <a:highlight>
                  <a:srgbClr val="FFFF00"/>
                </a:highlight>
                <a:latin typeface="DengXian" panose="02010600030101010101" pitchFamily="2" charset="-122"/>
                <a:ea typeface="DengXian" panose="02010600030101010101" pitchFamily="2" charset="-122"/>
              </a:rPr>
              <a:t>1300.00</a:t>
            </a:r>
            <a:r>
              <a:rPr lang="en" altLang="zh-CN" sz="1000" dirty="0">
                <a:latin typeface="DengXian" panose="02010600030101010101" pitchFamily="2" charset="-122"/>
                <a:ea typeface="DengXian" panose="02010600030101010101" pitchFamily="2" charset="-122"/>
              </a:rPr>
              <a:t>, Reason: </a:t>
            </a:r>
            <a:r>
              <a:rPr lang="en" altLang="zh-CN" sz="1000" dirty="0" err="1">
                <a:latin typeface="DengXian" panose="02010600030101010101" pitchFamily="2" charset="-122"/>
                <a:ea typeface="DengXian" panose="02010600030101010101" pitchFamily="2" charset="-122"/>
              </a:rPr>
              <a:t>FaZe</a:t>
            </a:r>
            <a:r>
              <a:rPr lang="zh-CN" altLang="en-US" sz="1000" dirty="0">
                <a:latin typeface="DengXian" panose="02010600030101010101" pitchFamily="2" charset="-122"/>
                <a:ea typeface="DengXian" panose="02010600030101010101" pitchFamily="2" charset="-122"/>
              </a:rPr>
              <a:t>成功击败</a:t>
            </a:r>
            <a:r>
              <a:rPr lang="en" altLang="zh-CN" sz="1000" dirty="0">
                <a:latin typeface="DengXian" panose="02010600030101010101" pitchFamily="2" charset="-122"/>
                <a:ea typeface="DengXian" panose="02010600030101010101" pitchFamily="2" charset="-122"/>
              </a:rPr>
              <a:t>MOUZ</a:t>
            </a:r>
            <a:r>
              <a:rPr lang="zh-CN" altLang="en-US" sz="1000" dirty="0">
                <a:latin typeface="DengXian" panose="02010600030101010101" pitchFamily="2" charset="-122"/>
                <a:ea typeface="DengXian" panose="02010600030101010101" pitchFamily="2" charset="-122"/>
              </a:rPr>
              <a:t>挺进四强，老将经验在</a:t>
            </a:r>
            <a:r>
              <a:rPr lang="en" altLang="zh-CN" sz="1000" dirty="0">
                <a:latin typeface="DengXian" panose="02010600030101010101" pitchFamily="2" charset="-122"/>
                <a:ea typeface="DengXian" panose="02010600030101010101" pitchFamily="2" charset="-122"/>
              </a:rPr>
              <a:t>Major</a:t>
            </a:r>
            <a:r>
              <a:rPr lang="zh-CN" altLang="en-US" sz="1000" dirty="0">
                <a:latin typeface="DengXian" panose="02010600030101010101" pitchFamily="2" charset="-122"/>
                <a:ea typeface="DengXian" panose="02010600030101010101" pitchFamily="2" charset="-122"/>
              </a:rPr>
              <a:t>淘汰赛中备受推崇</a:t>
            </a:r>
            <a:r>
              <a:rPr lang="en-US" altLang="zh-CN" sz="1000" dirty="0">
                <a:latin typeface="DengXian" panose="02010600030101010101" pitchFamily="2" charset="-122"/>
                <a:ea typeface="DengXian" panose="02010600030101010101" pitchFamily="2" charset="-122"/>
              </a:rPr>
              <a:t>…</a:t>
            </a:r>
          </a:p>
          <a:p>
            <a:r>
              <a:rPr lang="en" altLang="zh-CN" sz="1000" dirty="0">
                <a:latin typeface="DengXian" panose="02010600030101010101" pitchFamily="2" charset="-122"/>
                <a:ea typeface="DengXian" panose="02010600030101010101" pitchFamily="2" charset="-122"/>
              </a:rPr>
              <a:t>&gt;&gt;&gt; [STEP 4] SELL DECISIONS</a:t>
            </a:r>
          </a:p>
          <a:p>
            <a:r>
              <a:rPr lang="en" altLang="zh-CN" sz="1000" dirty="0">
                <a:latin typeface="DengXian" panose="02010600030101010101" pitchFamily="2" charset="-122"/>
                <a:ea typeface="DengXian" panose="02010600030101010101" pitchFamily="2" charset="-122"/>
              </a:rPr>
              <a:t>16:09:17 | INFO |    -&gt; Decision for 100 Thieves: HOLD, Reason: </a:t>
            </a:r>
            <a:r>
              <a:rPr lang="zh-CN" altLang="en-US" sz="1000" dirty="0">
                <a:latin typeface="DengXian" panose="02010600030101010101" pitchFamily="2" charset="-122"/>
                <a:ea typeface="DengXian" panose="02010600030101010101" pitchFamily="2" charset="-122"/>
              </a:rPr>
              <a:t>虽然目前持仓处于</a:t>
            </a:r>
            <a:r>
              <a:rPr lang="en-US" altLang="zh-CN" sz="1000" dirty="0">
                <a:latin typeface="DengXian" panose="02010600030101010101" pitchFamily="2" charset="-122"/>
                <a:ea typeface="DengXian" panose="02010600030101010101" pitchFamily="2" charset="-122"/>
              </a:rPr>
              <a:t>-5.18%</a:t>
            </a:r>
            <a:r>
              <a:rPr lang="zh-CN" altLang="en-US" sz="1000" dirty="0">
                <a:latin typeface="DengXian" panose="02010600030101010101" pitchFamily="2" charset="-122"/>
                <a:ea typeface="DengXian" panose="02010600030101010101" pitchFamily="2" charset="-122"/>
              </a:rPr>
              <a:t>的轻微浮亏状态，但市场新闻中明确提到了 </a:t>
            </a:r>
            <a:r>
              <a:rPr lang="en" altLang="zh-CN" sz="1000" dirty="0" err="1">
                <a:latin typeface="DengXian" panose="02010600030101010101" pitchFamily="2" charset="-122"/>
                <a:ea typeface="DengXian" panose="02010600030101010101" pitchFamily="2" charset="-122"/>
              </a:rPr>
              <a:t>GamerLegion</a:t>
            </a:r>
            <a:r>
              <a:rPr lang="en" altLang="zh-CN" sz="1000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zh-CN" altLang="en-US" sz="1000" dirty="0">
                <a:latin typeface="DengXian" panose="02010600030101010101" pitchFamily="2" charset="-122"/>
                <a:ea typeface="DengXian" panose="02010600030101010101" pitchFamily="2" charset="-122"/>
              </a:rPr>
              <a:t>核心成员可能转投 </a:t>
            </a:r>
            <a:r>
              <a:rPr lang="en-US" altLang="zh-CN" sz="1000" dirty="0">
                <a:latin typeface="DengXian" panose="02010600030101010101" pitchFamily="2" charset="-122"/>
                <a:ea typeface="DengXian" panose="02010600030101010101" pitchFamily="2" charset="-122"/>
              </a:rPr>
              <a:t>100</a:t>
            </a:r>
            <a:r>
              <a:rPr lang="zh-CN" altLang="en-US" sz="1000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" altLang="zh-CN" sz="1000" dirty="0">
                <a:latin typeface="DengXian" panose="02010600030101010101" pitchFamily="2" charset="-122"/>
                <a:ea typeface="DengXian" panose="02010600030101010101" pitchFamily="2" charset="-122"/>
              </a:rPr>
              <a:t>Thieves </a:t>
            </a:r>
            <a:r>
              <a:rPr lang="zh-CN" altLang="en-US" sz="1000" dirty="0">
                <a:latin typeface="DengXian" panose="02010600030101010101" pitchFamily="2" charset="-122"/>
                <a:ea typeface="DengXian" panose="02010600030101010101" pitchFamily="2" charset="-122"/>
              </a:rPr>
              <a:t>的传闻</a:t>
            </a:r>
            <a:r>
              <a:rPr lang="en-US" altLang="zh-CN" sz="1000" dirty="0">
                <a:latin typeface="DengXian" panose="02010600030101010101" pitchFamily="2" charset="-122"/>
                <a:ea typeface="DengXian" panose="02010600030101010101" pitchFamily="2" charset="-122"/>
              </a:rPr>
              <a:t>…</a:t>
            </a:r>
          </a:p>
          <a:p>
            <a:r>
              <a:rPr lang="en" altLang="zh-CN" sz="1000" dirty="0">
                <a:latin typeface="DengXian" panose="02010600030101010101" pitchFamily="2" charset="-122"/>
                <a:ea typeface="DengXian" panose="02010600030101010101" pitchFamily="2" charset="-122"/>
              </a:rPr>
              <a:t>16:09:27 | INFO |    -&gt; Decision for The </a:t>
            </a:r>
            <a:r>
              <a:rPr lang="en" altLang="zh-CN" sz="1000" dirty="0" err="1">
                <a:latin typeface="DengXian" panose="02010600030101010101" pitchFamily="2" charset="-122"/>
                <a:ea typeface="DengXian" panose="02010600030101010101" pitchFamily="2" charset="-122"/>
              </a:rPr>
              <a:t>MongolZ</a:t>
            </a:r>
            <a:r>
              <a:rPr lang="en" altLang="zh-CN" sz="1000" dirty="0">
                <a:latin typeface="DengXian" panose="02010600030101010101" pitchFamily="2" charset="-122"/>
                <a:ea typeface="DengXian" panose="02010600030101010101" pitchFamily="2" charset="-122"/>
              </a:rPr>
              <a:t>: HOLD, Reason: </a:t>
            </a:r>
            <a:r>
              <a:rPr lang="zh-CN" altLang="en-US" sz="1000" dirty="0">
                <a:latin typeface="DengXian" panose="02010600030101010101" pitchFamily="2" charset="-122"/>
                <a:ea typeface="DengXian" panose="02010600030101010101" pitchFamily="2" charset="-122"/>
              </a:rPr>
              <a:t>该印花持仓</a:t>
            </a:r>
            <a:r>
              <a:rPr lang="en-US" altLang="zh-CN" sz="1000" dirty="0">
                <a:latin typeface="DengXian" panose="02010600030101010101" pitchFamily="2" charset="-122"/>
                <a:ea typeface="DengXian" panose="02010600030101010101" pitchFamily="2" charset="-122"/>
              </a:rPr>
              <a:t>30</a:t>
            </a:r>
            <a:r>
              <a:rPr lang="zh-CN" altLang="en-US" sz="1000" dirty="0">
                <a:latin typeface="DengXian" panose="02010600030101010101" pitchFamily="2" charset="-122"/>
                <a:ea typeface="DengXian" panose="02010600030101010101" pitchFamily="2" charset="-122"/>
              </a:rPr>
              <a:t>天后价格仍维持在买入价</a:t>
            </a:r>
            <a:r>
              <a:rPr lang="en-US" altLang="zh-CN" sz="1000" dirty="0">
                <a:latin typeface="DengXian" panose="02010600030101010101" pitchFamily="2" charset="-122"/>
                <a:ea typeface="DengXian" panose="02010600030101010101" pitchFamily="2" charset="-122"/>
              </a:rPr>
              <a:t>…</a:t>
            </a:r>
            <a:endParaRPr lang="zh-CN" altLang="en-US" sz="10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0108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60DED3-70C2-DE4E-8C5E-A65383E9D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内容提要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5312EC-9EFA-1B4F-B5CD-A5955CE88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zh-CN" altLang="en-US" dirty="0"/>
              <a:t>项目背景与目标</a:t>
            </a:r>
            <a:endParaRPr kumimoji="1" lang="en-US" altLang="zh-CN" dirty="0"/>
          </a:p>
          <a:p>
            <a:pPr>
              <a:lnSpc>
                <a:spcPct val="200000"/>
              </a:lnSpc>
            </a:pPr>
            <a:r>
              <a:rPr kumimoji="1" lang="zh-CN" altLang="en-US" dirty="0"/>
              <a:t>实现技术方案</a:t>
            </a:r>
            <a:endParaRPr kumimoji="1" lang="en-US" altLang="zh-CN" dirty="0"/>
          </a:p>
          <a:p>
            <a:pPr>
              <a:lnSpc>
                <a:spcPct val="200000"/>
              </a:lnSpc>
            </a:pPr>
            <a:r>
              <a:rPr kumimoji="1" lang="zh-CN" altLang="en-US" dirty="0"/>
              <a:t>实验结果</a:t>
            </a:r>
            <a:endParaRPr kumimoji="1" lang="en-US" altLang="zh-CN" dirty="0"/>
          </a:p>
          <a:p>
            <a:pPr>
              <a:lnSpc>
                <a:spcPct val="200000"/>
              </a:lnSpc>
            </a:pPr>
            <a:r>
              <a:rPr kumimoji="1" lang="zh-CN" altLang="en-US" dirty="0"/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969836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56BC76-51B7-AA1D-A9A4-E46E9FEB5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实验结果</a:t>
            </a:r>
            <a:r>
              <a:rPr kumimoji="1" lang="en-US" altLang="zh-CN" dirty="0"/>
              <a:t>(</a:t>
            </a:r>
            <a:r>
              <a:rPr kumimoji="1" lang="zh-CN" altLang="en-US" dirty="0"/>
              <a:t>能赚吗</a:t>
            </a:r>
            <a:r>
              <a:rPr kumimoji="1" lang="en-US" altLang="zh-CN" dirty="0"/>
              <a:t>?)</a:t>
            </a:r>
            <a:endParaRPr kumimoji="1" lang="zh-CN" altLang="en-US" dirty="0"/>
          </a:p>
        </p:txBody>
      </p:sp>
      <p:pic>
        <p:nvPicPr>
          <p:cNvPr id="6" name="图片 5" descr="图表, 折线图&#10;&#10;AI 生成的内容可能不正确。">
            <a:extLst>
              <a:ext uri="{FF2B5EF4-FFF2-40B4-BE49-F238E27FC236}">
                <a16:creationId xmlns:a16="http://schemas.microsoft.com/office/drawing/2014/main" id="{524B148B-22AF-2ADF-4420-08BD02C88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48" y="557913"/>
            <a:ext cx="7772400" cy="430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55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903FA7-D2D6-E897-EF20-1F1AFF47F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实验结果</a:t>
            </a:r>
            <a:r>
              <a:rPr kumimoji="1" lang="en-US" altLang="zh-CN" dirty="0"/>
              <a:t>(</a:t>
            </a:r>
            <a:r>
              <a:rPr kumimoji="1" lang="zh-CN" altLang="en-US" dirty="0"/>
              <a:t>为什么赚</a:t>
            </a:r>
            <a:r>
              <a:rPr kumimoji="1" lang="en-US" altLang="zh-CN" dirty="0"/>
              <a:t>/</a:t>
            </a:r>
            <a:r>
              <a:rPr kumimoji="1" lang="zh-CN" altLang="en-US" dirty="0"/>
              <a:t>亏</a:t>
            </a:r>
            <a:r>
              <a:rPr kumimoji="1" lang="en-US" altLang="zh-CN" dirty="0"/>
              <a:t>?)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8AAD43-6C8E-2279-1780-4AEAF9E7F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57913"/>
            <a:ext cx="7682948" cy="431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091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62CB2-8CC6-C487-B764-6CA351D00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CB3338-92D1-4488-1D56-F2A5F58A3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实验结果</a:t>
            </a:r>
            <a:r>
              <a:rPr kumimoji="1" lang="en-US" altLang="zh-CN" dirty="0"/>
              <a:t>(</a:t>
            </a:r>
            <a:r>
              <a:rPr kumimoji="1" lang="zh-CN" altLang="en-US" dirty="0"/>
              <a:t>为什么赚</a:t>
            </a:r>
            <a:r>
              <a:rPr kumimoji="1" lang="en-US" altLang="zh-CN" dirty="0"/>
              <a:t>/</a:t>
            </a:r>
            <a:r>
              <a:rPr kumimoji="1" lang="zh-CN" altLang="en-US" dirty="0"/>
              <a:t>亏</a:t>
            </a:r>
            <a:r>
              <a:rPr kumimoji="1" lang="en-US" altLang="zh-CN" dirty="0"/>
              <a:t>?)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9C5320-F15B-72F2-2580-7383705D8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57913"/>
            <a:ext cx="7682948" cy="4312851"/>
          </a:xfrm>
          <a:prstGeom prst="rect">
            <a:avLst/>
          </a:prstGeom>
        </p:spPr>
      </p:pic>
      <p:grpSp>
        <p:nvGrpSpPr>
          <p:cNvPr id="59" name="组合 58">
            <a:extLst>
              <a:ext uri="{FF2B5EF4-FFF2-40B4-BE49-F238E27FC236}">
                <a16:creationId xmlns:a16="http://schemas.microsoft.com/office/drawing/2014/main" id="{67825D4D-4EDC-AC1A-BD4A-8227BE0D3DF4}"/>
              </a:ext>
            </a:extLst>
          </p:cNvPr>
          <p:cNvGrpSpPr/>
          <p:nvPr/>
        </p:nvGrpSpPr>
        <p:grpSpPr>
          <a:xfrm>
            <a:off x="75694" y="856483"/>
            <a:ext cx="8567536" cy="3812345"/>
            <a:chOff x="75694" y="856483"/>
            <a:chExt cx="8567536" cy="3812345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DA0EB32B-2C47-77A6-B41A-AEDB3B7AA14E}"/>
                </a:ext>
              </a:extLst>
            </p:cNvPr>
            <p:cNvGrpSpPr/>
            <p:nvPr/>
          </p:nvGrpSpPr>
          <p:grpSpPr>
            <a:xfrm>
              <a:off x="75694" y="856483"/>
              <a:ext cx="8567536" cy="3812345"/>
              <a:chOff x="75694" y="856483"/>
              <a:chExt cx="8567536" cy="3812345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F4342B4-033C-6DC4-1ADC-0C8C2735AF1E}"/>
                  </a:ext>
                </a:extLst>
              </p:cNvPr>
              <p:cNvSpPr txBox="1"/>
              <p:nvPr/>
            </p:nvSpPr>
            <p:spPr>
              <a:xfrm>
                <a:off x="6319319" y="4022497"/>
                <a:ext cx="18469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/>
                  <a:t>爆冷淘汰种子战队结果立马瘫了</a:t>
                </a:r>
              </a:p>
            </p:txBody>
          </p:sp>
          <p:cxnSp>
            <p:nvCxnSpPr>
              <p:cNvPr id="7" name="直线箭头连接符 6">
                <a:extLst>
                  <a:ext uri="{FF2B5EF4-FFF2-40B4-BE49-F238E27FC236}">
                    <a16:creationId xmlns:a16="http://schemas.microsoft.com/office/drawing/2014/main" id="{23429018-5B54-99AC-D664-D7C0C65E56EC}"/>
                  </a:ext>
                </a:extLst>
              </p:cNvPr>
              <p:cNvCxnSpPr/>
              <p:nvPr/>
            </p:nvCxnSpPr>
            <p:spPr>
              <a:xfrm flipH="1" flipV="1">
                <a:off x="5540721" y="3720974"/>
                <a:ext cx="778598" cy="6246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线箭头连接符 5">
                <a:extLst>
                  <a:ext uri="{FF2B5EF4-FFF2-40B4-BE49-F238E27FC236}">
                    <a16:creationId xmlns:a16="http://schemas.microsoft.com/office/drawing/2014/main" id="{C9FC057B-F214-4A92-1D86-DE5AC72289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81061" y="1041149"/>
                <a:ext cx="1511929" cy="905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F4F247F-DC1E-6889-A97A-98F3EEB54607}"/>
                  </a:ext>
                </a:extLst>
              </p:cNvPr>
              <p:cNvSpPr txBox="1"/>
              <p:nvPr/>
            </p:nvSpPr>
            <p:spPr>
              <a:xfrm>
                <a:off x="3892990" y="856483"/>
                <a:ext cx="18662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不知道哪来的队</a:t>
                </a:r>
              </a:p>
            </p:txBody>
          </p:sp>
          <p:cxnSp>
            <p:nvCxnSpPr>
              <p:cNvPr id="11" name="直线箭头连接符 10">
                <a:extLst>
                  <a:ext uri="{FF2B5EF4-FFF2-40B4-BE49-F238E27FC236}">
                    <a16:creationId xmlns:a16="http://schemas.microsoft.com/office/drawing/2014/main" id="{D9C4CD01-3A51-C082-663F-DA2FB0654017}"/>
                  </a:ext>
                </a:extLst>
              </p:cNvPr>
              <p:cNvCxnSpPr/>
              <p:nvPr/>
            </p:nvCxnSpPr>
            <p:spPr>
              <a:xfrm flipV="1">
                <a:off x="1367073" y="2417275"/>
                <a:ext cx="389299" cy="12312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6D72E6B-AC7B-85D0-61A6-A190EA4267F1}"/>
                  </a:ext>
                </a:extLst>
              </p:cNvPr>
              <p:cNvSpPr txBox="1"/>
              <p:nvPr/>
            </p:nvSpPr>
            <p:spPr>
              <a:xfrm>
                <a:off x="75694" y="3648547"/>
                <a:ext cx="25827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老选手转会</a:t>
                </a:r>
                <a:r>
                  <a:rPr kumimoji="1" lang="en-US" altLang="zh-CN" dirty="0"/>
                  <a:t>/</a:t>
                </a:r>
                <a:r>
                  <a:rPr kumimoji="1" lang="zh-CN" altLang="en-US" dirty="0"/>
                  <a:t>明星队造势</a:t>
                </a:r>
              </a:p>
            </p:txBody>
          </p:sp>
          <p:cxnSp>
            <p:nvCxnSpPr>
              <p:cNvPr id="14" name="直线箭头连接符 13">
                <a:extLst>
                  <a:ext uri="{FF2B5EF4-FFF2-40B4-BE49-F238E27FC236}">
                    <a16:creationId xmlns:a16="http://schemas.microsoft.com/office/drawing/2014/main" id="{DCA95093-FF00-7FAA-72B8-11063E178710}"/>
                  </a:ext>
                </a:extLst>
              </p:cNvPr>
              <p:cNvCxnSpPr>
                <a:cxnSpLocks/>
                <a:stCxn id="15" idx="0"/>
              </p:cNvCxnSpPr>
              <p:nvPr/>
            </p:nvCxnSpPr>
            <p:spPr>
              <a:xfrm flipH="1" flipV="1">
                <a:off x="4085017" y="3388966"/>
                <a:ext cx="120318" cy="4442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5465D01-076C-59A0-CBE1-D290CC73B9D3}"/>
                  </a:ext>
                </a:extLst>
              </p:cNvPr>
              <p:cNvSpPr txBox="1"/>
              <p:nvPr/>
            </p:nvSpPr>
            <p:spPr>
              <a:xfrm>
                <a:off x="2966053" y="3833213"/>
                <a:ext cx="24785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上届</a:t>
                </a:r>
                <a:r>
                  <a:rPr kumimoji="1" lang="en-US" altLang="zh-CN" dirty="0"/>
                  <a:t>MVP</a:t>
                </a:r>
                <a:r>
                  <a:rPr kumimoji="1" lang="zh-CN" altLang="en-US" dirty="0"/>
                  <a:t>状态不如以往</a:t>
                </a:r>
              </a:p>
            </p:txBody>
          </p:sp>
          <p:sp>
            <p:nvSpPr>
              <p:cNvPr id="20" name="心形 19">
                <a:extLst>
                  <a:ext uri="{FF2B5EF4-FFF2-40B4-BE49-F238E27FC236}">
                    <a16:creationId xmlns:a16="http://schemas.microsoft.com/office/drawing/2014/main" id="{7A11A98A-5B5D-523A-A137-3664EFB09E7E}"/>
                  </a:ext>
                </a:extLst>
              </p:cNvPr>
              <p:cNvSpPr/>
              <p:nvPr/>
            </p:nvSpPr>
            <p:spPr>
              <a:xfrm flipH="1">
                <a:off x="7271136" y="923454"/>
                <a:ext cx="116492" cy="72880"/>
              </a:xfrm>
              <a:prstGeom prst="hear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1" name="心形 20">
                <a:extLst>
                  <a:ext uri="{FF2B5EF4-FFF2-40B4-BE49-F238E27FC236}">
                    <a16:creationId xmlns:a16="http://schemas.microsoft.com/office/drawing/2014/main" id="{AE16D3F4-D5FF-E949-F5DA-BCC9FDE33A40}"/>
                  </a:ext>
                </a:extLst>
              </p:cNvPr>
              <p:cNvSpPr/>
              <p:nvPr/>
            </p:nvSpPr>
            <p:spPr>
              <a:xfrm flipH="1">
                <a:off x="7450695" y="1265972"/>
                <a:ext cx="116492" cy="72880"/>
              </a:xfrm>
              <a:prstGeom prst="hear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2" name="心形 21">
                <a:extLst>
                  <a:ext uri="{FF2B5EF4-FFF2-40B4-BE49-F238E27FC236}">
                    <a16:creationId xmlns:a16="http://schemas.microsoft.com/office/drawing/2014/main" id="{1D131E74-9172-B529-8AE4-6FCB9379B4E9}"/>
                  </a:ext>
                </a:extLst>
              </p:cNvPr>
              <p:cNvSpPr/>
              <p:nvPr/>
            </p:nvSpPr>
            <p:spPr>
              <a:xfrm flipH="1">
                <a:off x="7369217" y="1039640"/>
                <a:ext cx="116492" cy="72880"/>
              </a:xfrm>
              <a:prstGeom prst="hear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3" name="心形 22">
                <a:extLst>
                  <a:ext uri="{FF2B5EF4-FFF2-40B4-BE49-F238E27FC236}">
                    <a16:creationId xmlns:a16="http://schemas.microsoft.com/office/drawing/2014/main" id="{F0524574-1083-7BE3-7B6F-3F7FE82A7C55}"/>
                  </a:ext>
                </a:extLst>
              </p:cNvPr>
              <p:cNvSpPr/>
              <p:nvPr/>
            </p:nvSpPr>
            <p:spPr>
              <a:xfrm flipH="1">
                <a:off x="8301717" y="1827283"/>
                <a:ext cx="116492" cy="72880"/>
              </a:xfrm>
              <a:prstGeom prst="hear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27" name="图形 26" descr="实心填充的哭泣表情 纯色填充">
                <a:extLst>
                  <a:ext uri="{FF2B5EF4-FFF2-40B4-BE49-F238E27FC236}">
                    <a16:creationId xmlns:a16="http://schemas.microsoft.com/office/drawing/2014/main" id="{66B53732-B37C-5EB8-E707-D6EC0BA88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458200" y="1771208"/>
                <a:ext cx="185030" cy="185030"/>
              </a:xfrm>
              <a:prstGeom prst="rect">
                <a:avLst/>
              </a:prstGeom>
            </p:spPr>
          </p:pic>
          <p:pic>
            <p:nvPicPr>
              <p:cNvPr id="28" name="图形 27" descr="实心填充的哭泣表情 纯色填充">
                <a:extLst>
                  <a:ext uri="{FF2B5EF4-FFF2-40B4-BE49-F238E27FC236}">
                    <a16:creationId xmlns:a16="http://schemas.microsoft.com/office/drawing/2014/main" id="{10F38585-996C-7C37-2677-82B500C109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058784" y="2436793"/>
                <a:ext cx="185030" cy="185030"/>
              </a:xfrm>
              <a:prstGeom prst="rect">
                <a:avLst/>
              </a:prstGeom>
            </p:spPr>
          </p:pic>
          <p:pic>
            <p:nvPicPr>
              <p:cNvPr id="29" name="图形 28" descr="实心填充的哭泣表情 纯色填充">
                <a:extLst>
                  <a:ext uri="{FF2B5EF4-FFF2-40B4-BE49-F238E27FC236}">
                    <a16:creationId xmlns:a16="http://schemas.microsoft.com/office/drawing/2014/main" id="{A48C7EE4-3FE7-18F0-DA1F-D3485263F5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334948" y="3473259"/>
                <a:ext cx="185030" cy="185030"/>
              </a:xfrm>
              <a:prstGeom prst="rect">
                <a:avLst/>
              </a:prstGeom>
            </p:spPr>
          </p:pic>
          <p:pic>
            <p:nvPicPr>
              <p:cNvPr id="30" name="图形 29" descr="实心填充的哭泣表情 纯色填充">
                <a:extLst>
                  <a:ext uri="{FF2B5EF4-FFF2-40B4-BE49-F238E27FC236}">
                    <a16:creationId xmlns:a16="http://schemas.microsoft.com/office/drawing/2014/main" id="{B36E4DB2-41CD-2FB2-BBEB-385E15E762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058784" y="2571750"/>
                <a:ext cx="185030" cy="185030"/>
              </a:xfrm>
              <a:prstGeom prst="rect">
                <a:avLst/>
              </a:prstGeom>
            </p:spPr>
          </p:pic>
          <p:cxnSp>
            <p:nvCxnSpPr>
              <p:cNvPr id="32" name="直线箭头连接符 31">
                <a:extLst>
                  <a:ext uri="{FF2B5EF4-FFF2-40B4-BE49-F238E27FC236}">
                    <a16:creationId xmlns:a16="http://schemas.microsoft.com/office/drawing/2014/main" id="{14E64757-04C8-74E9-44AD-ADD2A5E350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72000" y="2299580"/>
                <a:ext cx="389299" cy="2297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DF2C68DB-1C04-EB6D-4A7D-F31FFC75A63A}"/>
                  </a:ext>
                </a:extLst>
              </p:cNvPr>
              <p:cNvSpPr txBox="1"/>
              <p:nvPr/>
            </p:nvSpPr>
            <p:spPr>
              <a:xfrm>
                <a:off x="4044977" y="1985054"/>
                <a:ext cx="14433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Top</a:t>
                </a:r>
                <a:r>
                  <a:rPr kumimoji="1" lang="zh-CN" altLang="en-US" dirty="0"/>
                  <a:t>选手发挥</a:t>
                </a:r>
              </a:p>
            </p:txBody>
          </p:sp>
        </p:grpSp>
        <p:sp>
          <p:nvSpPr>
            <p:cNvPr id="56" name="框架 55">
              <a:extLst>
                <a:ext uri="{FF2B5EF4-FFF2-40B4-BE49-F238E27FC236}">
                  <a16:creationId xmlns:a16="http://schemas.microsoft.com/office/drawing/2014/main" id="{CC2061BE-36A9-C4DC-599B-DD4DF9B05F46}"/>
                </a:ext>
              </a:extLst>
            </p:cNvPr>
            <p:cNvSpPr/>
            <p:nvPr/>
          </p:nvSpPr>
          <p:spPr>
            <a:xfrm>
              <a:off x="2966053" y="1827282"/>
              <a:ext cx="2582758" cy="2518381"/>
            </a:xfrm>
            <a:prstGeom prst="frame">
              <a:avLst>
                <a:gd name="adj1" fmla="val 146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2C3B6F82-1C4B-AF88-B7F5-CDAD86203086}"/>
                </a:ext>
              </a:extLst>
            </p:cNvPr>
            <p:cNvSpPr txBox="1"/>
            <p:nvPr/>
          </p:nvSpPr>
          <p:spPr>
            <a:xfrm>
              <a:off x="3695469" y="148539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accent1"/>
                  </a:solidFill>
                </a:rPr>
                <a:t>赛事周期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6250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659FF-7767-E83B-13D7-06A45D7A3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47509-6984-E097-2DFE-6BE723C03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实验结果</a:t>
            </a:r>
            <a:r>
              <a:rPr kumimoji="1" lang="en-US" altLang="zh-CN" dirty="0"/>
              <a:t>(</a:t>
            </a:r>
            <a:r>
              <a:rPr kumimoji="1" lang="zh-CN" altLang="en-US" dirty="0"/>
              <a:t>为什么赚</a:t>
            </a:r>
            <a:r>
              <a:rPr kumimoji="1" lang="en-US" altLang="zh-CN" dirty="0"/>
              <a:t>/</a:t>
            </a:r>
            <a:r>
              <a:rPr kumimoji="1" lang="zh-CN" altLang="en-US" dirty="0"/>
              <a:t>亏</a:t>
            </a:r>
            <a:r>
              <a:rPr kumimoji="1" lang="en-US" altLang="zh-CN" dirty="0"/>
              <a:t>?)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9AF31A-E79A-D87A-E338-C4506D1C3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588" y="557914"/>
            <a:ext cx="3697160" cy="2075414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511105-5A64-E2E5-0221-0AD355770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46" y="833377"/>
            <a:ext cx="4306056" cy="3799346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1.</a:t>
            </a:r>
            <a:r>
              <a:rPr lang="zh-CN" altLang="en-US" sz="2000" dirty="0"/>
              <a:t> 确实能找到机会</a:t>
            </a:r>
            <a:r>
              <a:rPr lang="en-US" altLang="zh-CN" sz="2000" dirty="0"/>
              <a:t>(</a:t>
            </a:r>
            <a:r>
              <a:rPr lang="zh-CN" altLang="en-US" sz="2000" dirty="0"/>
              <a:t>选择的印花大部分都有涨跌</a:t>
            </a:r>
            <a:r>
              <a:rPr lang="en-US" altLang="zh-CN" sz="2000" dirty="0"/>
              <a:t>).</a:t>
            </a:r>
          </a:p>
          <a:p>
            <a:r>
              <a:rPr lang="en-US" altLang="zh-CN" sz="2000" dirty="0"/>
              <a:t>2.</a:t>
            </a:r>
            <a:r>
              <a:rPr lang="zh-CN" altLang="en-US" sz="2000" dirty="0"/>
              <a:t> 总体上还是能赚钱</a:t>
            </a:r>
            <a:r>
              <a:rPr lang="en-US" altLang="zh-CN" sz="2000" dirty="0"/>
              <a:t>,</a:t>
            </a:r>
            <a:r>
              <a:rPr lang="zh-CN" altLang="en-US" sz="2000" dirty="0"/>
              <a:t> 只要保证各个印花投资比例相当</a:t>
            </a:r>
            <a:r>
              <a:rPr lang="en-US" altLang="zh-CN" sz="2000" dirty="0"/>
              <a:t>(</a:t>
            </a:r>
            <a:r>
              <a:rPr lang="zh-CN" altLang="en-US" sz="2000" dirty="0"/>
              <a:t>考虑到一般玩家小成本</a:t>
            </a:r>
            <a:r>
              <a:rPr lang="en-US" altLang="zh-CN" sz="2000" dirty="0"/>
              <a:t>,</a:t>
            </a:r>
            <a:r>
              <a:rPr lang="zh-CN" altLang="en-US" sz="2000" dirty="0"/>
              <a:t> 一般都差不太多</a:t>
            </a:r>
            <a:r>
              <a:rPr lang="en-US" altLang="zh-CN" sz="2000" dirty="0"/>
              <a:t>).</a:t>
            </a:r>
          </a:p>
          <a:p>
            <a:r>
              <a:rPr lang="en-US" altLang="zh-CN" sz="2000" dirty="0"/>
              <a:t>3.</a:t>
            </a:r>
            <a:r>
              <a:rPr lang="zh-CN" altLang="en-US" sz="2000" dirty="0"/>
              <a:t> 赛事中反倒预测的不好</a:t>
            </a:r>
            <a:r>
              <a:rPr lang="en-US" altLang="zh-CN" sz="2000" dirty="0"/>
              <a:t>,</a:t>
            </a:r>
            <a:r>
              <a:rPr lang="zh-CN" altLang="en-US" sz="2000" dirty="0"/>
              <a:t> 赛事前造势把握住了</a:t>
            </a:r>
            <a:r>
              <a:rPr lang="en-US" altLang="zh-CN" sz="2000" dirty="0"/>
              <a:t>.</a:t>
            </a:r>
          </a:p>
          <a:p>
            <a:r>
              <a:rPr lang="en-US" altLang="zh-CN" sz="2000" dirty="0"/>
              <a:t>4.</a:t>
            </a:r>
            <a:r>
              <a:rPr lang="zh-CN" altLang="en-US" sz="2000" dirty="0"/>
              <a:t> 有的时候入场时机不太对</a:t>
            </a:r>
            <a:r>
              <a:rPr lang="en-US" altLang="zh-CN" sz="2000" dirty="0"/>
              <a:t>,</a:t>
            </a:r>
            <a:r>
              <a:rPr lang="zh-CN" altLang="en-US" sz="2000" dirty="0"/>
              <a:t> 没办法</a:t>
            </a:r>
            <a:r>
              <a:rPr lang="en-US" altLang="zh-CN" sz="2000" dirty="0"/>
              <a:t>,</a:t>
            </a:r>
            <a:r>
              <a:rPr lang="zh-CN" altLang="en-US" sz="2000" dirty="0"/>
              <a:t> 人工分析也分析不明白</a:t>
            </a:r>
            <a:r>
              <a:rPr lang="en-US" altLang="zh-CN" sz="2000" dirty="0"/>
              <a:t>.</a:t>
            </a:r>
            <a:endParaRPr lang="en" altLang="zh-CN" sz="2000" dirty="0"/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A24CA5F5-1032-F071-6D05-3E1C56E19122}"/>
              </a:ext>
            </a:extLst>
          </p:cNvPr>
          <p:cNvGrpSpPr/>
          <p:nvPr/>
        </p:nvGrpSpPr>
        <p:grpSpPr>
          <a:xfrm>
            <a:off x="4372251" y="701336"/>
            <a:ext cx="4150311" cy="1864679"/>
            <a:chOff x="75694" y="856483"/>
            <a:chExt cx="8567536" cy="3868359"/>
          </a:xfrm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964D8AF8-30C7-B882-0A0F-FA2F4689B1B6}"/>
                </a:ext>
              </a:extLst>
            </p:cNvPr>
            <p:cNvGrpSpPr/>
            <p:nvPr/>
          </p:nvGrpSpPr>
          <p:grpSpPr>
            <a:xfrm>
              <a:off x="75694" y="856483"/>
              <a:ext cx="8567536" cy="3868359"/>
              <a:chOff x="75694" y="856483"/>
              <a:chExt cx="8567536" cy="3868359"/>
            </a:xfrm>
          </p:grpSpPr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11E96532-4DB1-9175-C650-4E6EDEEA3306}"/>
                  </a:ext>
                </a:extLst>
              </p:cNvPr>
              <p:cNvSpPr txBox="1"/>
              <p:nvPr/>
            </p:nvSpPr>
            <p:spPr>
              <a:xfrm>
                <a:off x="6319319" y="4022497"/>
                <a:ext cx="1846907" cy="702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800" dirty="0"/>
                  <a:t>爆冷淘汰种子战队结果立马瘫了</a:t>
                </a:r>
              </a:p>
            </p:txBody>
          </p:sp>
          <p:cxnSp>
            <p:nvCxnSpPr>
              <p:cNvPr id="74" name="直线箭头连接符 73">
                <a:extLst>
                  <a:ext uri="{FF2B5EF4-FFF2-40B4-BE49-F238E27FC236}">
                    <a16:creationId xmlns:a16="http://schemas.microsoft.com/office/drawing/2014/main" id="{73BA3C79-37B1-0964-4CFD-EC70D5C806DE}"/>
                  </a:ext>
                </a:extLst>
              </p:cNvPr>
              <p:cNvCxnSpPr/>
              <p:nvPr/>
            </p:nvCxnSpPr>
            <p:spPr>
              <a:xfrm flipH="1" flipV="1">
                <a:off x="5540721" y="3720974"/>
                <a:ext cx="778598" cy="6246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线箭头连接符 74">
                <a:extLst>
                  <a:ext uri="{FF2B5EF4-FFF2-40B4-BE49-F238E27FC236}">
                    <a16:creationId xmlns:a16="http://schemas.microsoft.com/office/drawing/2014/main" id="{C351D463-4ECE-28A9-5D74-D6EAA82656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81061" y="1041149"/>
                <a:ext cx="1511929" cy="905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D7DFB006-ED4D-F50D-466B-0811BAACED17}"/>
                  </a:ext>
                </a:extLst>
              </p:cNvPr>
              <p:cNvSpPr txBox="1"/>
              <p:nvPr/>
            </p:nvSpPr>
            <p:spPr>
              <a:xfrm>
                <a:off x="3892990" y="856483"/>
                <a:ext cx="1863683" cy="446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800" dirty="0"/>
                  <a:t>不知道哪来的队</a:t>
                </a:r>
              </a:p>
            </p:txBody>
          </p:sp>
          <p:cxnSp>
            <p:nvCxnSpPr>
              <p:cNvPr id="77" name="直线箭头连接符 76">
                <a:extLst>
                  <a:ext uri="{FF2B5EF4-FFF2-40B4-BE49-F238E27FC236}">
                    <a16:creationId xmlns:a16="http://schemas.microsoft.com/office/drawing/2014/main" id="{D006272A-599D-E086-4F91-6F4A2E511A25}"/>
                  </a:ext>
                </a:extLst>
              </p:cNvPr>
              <p:cNvCxnSpPr/>
              <p:nvPr/>
            </p:nvCxnSpPr>
            <p:spPr>
              <a:xfrm flipV="1">
                <a:off x="1367073" y="2417275"/>
                <a:ext cx="389299" cy="12312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47C49336-4D42-B9C5-B824-D147C376D3EB}"/>
                  </a:ext>
                </a:extLst>
              </p:cNvPr>
              <p:cNvSpPr txBox="1"/>
              <p:nvPr/>
            </p:nvSpPr>
            <p:spPr>
              <a:xfrm>
                <a:off x="75694" y="3648546"/>
                <a:ext cx="2581758" cy="446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800" dirty="0"/>
                  <a:t>老选手转会</a:t>
                </a:r>
                <a:r>
                  <a:rPr kumimoji="1" lang="en-US" altLang="zh-CN" sz="800" dirty="0"/>
                  <a:t>/</a:t>
                </a:r>
                <a:r>
                  <a:rPr kumimoji="1" lang="zh-CN" altLang="en-US" sz="800" dirty="0"/>
                  <a:t>明星队造势</a:t>
                </a:r>
              </a:p>
            </p:txBody>
          </p:sp>
          <p:cxnSp>
            <p:nvCxnSpPr>
              <p:cNvPr id="79" name="直线箭头连接符 78">
                <a:extLst>
                  <a:ext uri="{FF2B5EF4-FFF2-40B4-BE49-F238E27FC236}">
                    <a16:creationId xmlns:a16="http://schemas.microsoft.com/office/drawing/2014/main" id="{D91BB3A2-826C-99FF-B9AF-5F9A1D676344}"/>
                  </a:ext>
                </a:extLst>
              </p:cNvPr>
              <p:cNvCxnSpPr>
                <a:cxnSpLocks/>
                <a:stCxn id="80" idx="0"/>
              </p:cNvCxnSpPr>
              <p:nvPr/>
            </p:nvCxnSpPr>
            <p:spPr>
              <a:xfrm flipH="1" flipV="1">
                <a:off x="4085017" y="3388967"/>
                <a:ext cx="123933" cy="4442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98A16783-CC61-73F5-B6B6-C709C5AD9EE3}"/>
                  </a:ext>
                </a:extLst>
              </p:cNvPr>
              <p:cNvSpPr txBox="1"/>
              <p:nvPr/>
            </p:nvSpPr>
            <p:spPr>
              <a:xfrm>
                <a:off x="2966053" y="3833214"/>
                <a:ext cx="2485795" cy="446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800" dirty="0"/>
                  <a:t>上届</a:t>
                </a:r>
                <a:r>
                  <a:rPr kumimoji="1" lang="en-US" altLang="zh-CN" sz="800" dirty="0"/>
                  <a:t>MVP</a:t>
                </a:r>
                <a:r>
                  <a:rPr kumimoji="1" lang="zh-CN" altLang="en-US" sz="800" dirty="0"/>
                  <a:t>状态不如以往</a:t>
                </a:r>
              </a:p>
            </p:txBody>
          </p:sp>
          <p:sp>
            <p:nvSpPr>
              <p:cNvPr id="81" name="心形 80">
                <a:extLst>
                  <a:ext uri="{FF2B5EF4-FFF2-40B4-BE49-F238E27FC236}">
                    <a16:creationId xmlns:a16="http://schemas.microsoft.com/office/drawing/2014/main" id="{3C9369E0-A57E-D91B-5039-532867E867A2}"/>
                  </a:ext>
                </a:extLst>
              </p:cNvPr>
              <p:cNvSpPr/>
              <p:nvPr/>
            </p:nvSpPr>
            <p:spPr>
              <a:xfrm flipH="1">
                <a:off x="7271136" y="923454"/>
                <a:ext cx="116492" cy="72880"/>
              </a:xfrm>
              <a:prstGeom prst="hear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2" name="心形 81">
                <a:extLst>
                  <a:ext uri="{FF2B5EF4-FFF2-40B4-BE49-F238E27FC236}">
                    <a16:creationId xmlns:a16="http://schemas.microsoft.com/office/drawing/2014/main" id="{A0948683-EFFA-8816-C153-5447F8EDE174}"/>
                  </a:ext>
                </a:extLst>
              </p:cNvPr>
              <p:cNvSpPr/>
              <p:nvPr/>
            </p:nvSpPr>
            <p:spPr>
              <a:xfrm flipH="1">
                <a:off x="7450695" y="1265972"/>
                <a:ext cx="116492" cy="72880"/>
              </a:xfrm>
              <a:prstGeom prst="hear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3" name="心形 82">
                <a:extLst>
                  <a:ext uri="{FF2B5EF4-FFF2-40B4-BE49-F238E27FC236}">
                    <a16:creationId xmlns:a16="http://schemas.microsoft.com/office/drawing/2014/main" id="{F0401A92-9408-9A22-E27F-5744377B26BE}"/>
                  </a:ext>
                </a:extLst>
              </p:cNvPr>
              <p:cNvSpPr/>
              <p:nvPr/>
            </p:nvSpPr>
            <p:spPr>
              <a:xfrm flipH="1">
                <a:off x="7369217" y="1039640"/>
                <a:ext cx="116492" cy="72880"/>
              </a:xfrm>
              <a:prstGeom prst="hear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4" name="心形 83">
                <a:extLst>
                  <a:ext uri="{FF2B5EF4-FFF2-40B4-BE49-F238E27FC236}">
                    <a16:creationId xmlns:a16="http://schemas.microsoft.com/office/drawing/2014/main" id="{DD990708-0995-65DE-FBF5-4338D29D89B3}"/>
                  </a:ext>
                </a:extLst>
              </p:cNvPr>
              <p:cNvSpPr/>
              <p:nvPr/>
            </p:nvSpPr>
            <p:spPr>
              <a:xfrm flipH="1">
                <a:off x="8301717" y="1827283"/>
                <a:ext cx="116492" cy="72880"/>
              </a:xfrm>
              <a:prstGeom prst="hear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85" name="图形 84" descr="实心填充的哭泣表情 纯色填充">
                <a:extLst>
                  <a:ext uri="{FF2B5EF4-FFF2-40B4-BE49-F238E27FC236}">
                    <a16:creationId xmlns:a16="http://schemas.microsoft.com/office/drawing/2014/main" id="{87DDEF3D-168A-B7DF-7453-5985A37988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458200" y="1771208"/>
                <a:ext cx="185030" cy="185030"/>
              </a:xfrm>
              <a:prstGeom prst="rect">
                <a:avLst/>
              </a:prstGeom>
            </p:spPr>
          </p:pic>
          <p:pic>
            <p:nvPicPr>
              <p:cNvPr id="86" name="图形 85" descr="实心填充的哭泣表情 纯色填充">
                <a:extLst>
                  <a:ext uri="{FF2B5EF4-FFF2-40B4-BE49-F238E27FC236}">
                    <a16:creationId xmlns:a16="http://schemas.microsoft.com/office/drawing/2014/main" id="{8EFC1444-06C1-8FE1-D852-22FAF1E441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058784" y="2436793"/>
                <a:ext cx="185030" cy="185030"/>
              </a:xfrm>
              <a:prstGeom prst="rect">
                <a:avLst/>
              </a:prstGeom>
            </p:spPr>
          </p:pic>
          <p:pic>
            <p:nvPicPr>
              <p:cNvPr id="87" name="图形 86" descr="实心填充的哭泣表情 纯色填充">
                <a:extLst>
                  <a:ext uri="{FF2B5EF4-FFF2-40B4-BE49-F238E27FC236}">
                    <a16:creationId xmlns:a16="http://schemas.microsoft.com/office/drawing/2014/main" id="{180BCC2B-37B1-DA08-DC61-176C89A7DE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334948" y="3473259"/>
                <a:ext cx="185030" cy="185030"/>
              </a:xfrm>
              <a:prstGeom prst="rect">
                <a:avLst/>
              </a:prstGeom>
            </p:spPr>
          </p:pic>
          <p:pic>
            <p:nvPicPr>
              <p:cNvPr id="88" name="图形 87" descr="实心填充的哭泣表情 纯色填充">
                <a:extLst>
                  <a:ext uri="{FF2B5EF4-FFF2-40B4-BE49-F238E27FC236}">
                    <a16:creationId xmlns:a16="http://schemas.microsoft.com/office/drawing/2014/main" id="{2441074D-5B8B-CA2F-2B64-B90D3721BC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058784" y="2571750"/>
                <a:ext cx="185030" cy="185030"/>
              </a:xfrm>
              <a:prstGeom prst="rect">
                <a:avLst/>
              </a:prstGeom>
            </p:spPr>
          </p:pic>
          <p:cxnSp>
            <p:nvCxnSpPr>
              <p:cNvPr id="89" name="直线箭头连接符 88">
                <a:extLst>
                  <a:ext uri="{FF2B5EF4-FFF2-40B4-BE49-F238E27FC236}">
                    <a16:creationId xmlns:a16="http://schemas.microsoft.com/office/drawing/2014/main" id="{43EB6B18-668A-A5EA-15CE-A4F1E43F83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72000" y="2299580"/>
                <a:ext cx="389299" cy="2297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227C9253-B5BB-4A1B-797F-C97F2C886C68}"/>
                  </a:ext>
                </a:extLst>
              </p:cNvPr>
              <p:cNvSpPr txBox="1"/>
              <p:nvPr/>
            </p:nvSpPr>
            <p:spPr>
              <a:xfrm>
                <a:off x="4044978" y="1985054"/>
                <a:ext cx="1555938" cy="446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800" dirty="0"/>
                  <a:t>Top</a:t>
                </a:r>
                <a:r>
                  <a:rPr kumimoji="1" lang="zh-CN" altLang="en-US" sz="800" dirty="0"/>
                  <a:t>选手发挥</a:t>
                </a:r>
              </a:p>
            </p:txBody>
          </p:sp>
        </p:grpSp>
        <p:sp>
          <p:nvSpPr>
            <p:cNvPr id="71" name="框架 70">
              <a:extLst>
                <a:ext uri="{FF2B5EF4-FFF2-40B4-BE49-F238E27FC236}">
                  <a16:creationId xmlns:a16="http://schemas.microsoft.com/office/drawing/2014/main" id="{771610A0-1939-63B5-FF4A-BE9BCFC4F481}"/>
                </a:ext>
              </a:extLst>
            </p:cNvPr>
            <p:cNvSpPr/>
            <p:nvPr/>
          </p:nvSpPr>
          <p:spPr>
            <a:xfrm>
              <a:off x="2966053" y="1827282"/>
              <a:ext cx="2582758" cy="2518381"/>
            </a:xfrm>
            <a:prstGeom prst="frame">
              <a:avLst>
                <a:gd name="adj1" fmla="val 146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F294A952-F830-FB8B-01FF-92D3DD6382C1}"/>
                </a:ext>
              </a:extLst>
            </p:cNvPr>
            <p:cNvSpPr txBox="1"/>
            <p:nvPr/>
          </p:nvSpPr>
          <p:spPr>
            <a:xfrm>
              <a:off x="3695469" y="1485396"/>
              <a:ext cx="1228338" cy="446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800" dirty="0">
                  <a:solidFill>
                    <a:schemeClr val="accent1"/>
                  </a:solidFill>
                </a:rPr>
                <a:t>赛事周期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8937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0FC402-FE6A-5E38-9E13-617C27C6F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1E990C-F821-FD39-B7AB-EB71285C6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在印花选择上有效果</a:t>
            </a:r>
            <a:r>
              <a:rPr kumimoji="1" lang="en-US" altLang="zh-CN" dirty="0"/>
              <a:t>,</a:t>
            </a:r>
            <a:r>
              <a:rPr kumimoji="1" lang="zh-CN" altLang="en-US" dirty="0"/>
              <a:t> 能通过解读新闻给予有效的建议和预测</a:t>
            </a:r>
            <a:r>
              <a:rPr kumimoji="1" lang="en-US" altLang="zh-CN" dirty="0"/>
              <a:t>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目前仅可作为辅助性交易智能体</a:t>
            </a:r>
            <a:r>
              <a:rPr kumimoji="1" lang="en-US" altLang="zh-CN" dirty="0"/>
              <a:t>,</a:t>
            </a:r>
            <a:r>
              <a:rPr kumimoji="1" lang="zh-CN" altLang="en-US" dirty="0"/>
              <a:t> 需要与人工合作</a:t>
            </a:r>
            <a:r>
              <a:rPr kumimoji="1" lang="en-US" altLang="zh-CN" dirty="0"/>
              <a:t>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 更多详细内容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" altLang="zh-CN" i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https://github.com/zhuiyy/CS2-trading</a:t>
            </a:r>
            <a:endParaRPr kumimoji="1" lang="en" altLang="zh-CN" i="1" dirty="0"/>
          </a:p>
          <a:p>
            <a:endParaRPr kumimoji="1" lang="zh-CN" altLang="en-US" dirty="0"/>
          </a:p>
        </p:txBody>
      </p:sp>
      <p:pic>
        <p:nvPicPr>
          <p:cNvPr id="7" name="图片 6" descr="背景图案&#10;&#10;AI 生成的内容可能不正确。">
            <a:extLst>
              <a:ext uri="{FF2B5EF4-FFF2-40B4-BE49-F238E27FC236}">
                <a16:creationId xmlns:a16="http://schemas.microsoft.com/office/drawing/2014/main" id="{05AED813-C922-C859-D652-295AD02AA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48" y="3134343"/>
            <a:ext cx="7772400" cy="105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24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DB62B9-0B9F-EA55-0D27-DE77D081F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感谢观看</a:t>
            </a:r>
            <a:r>
              <a:rPr kumimoji="1" lang="en-US" altLang="zh-CN" dirty="0"/>
              <a:t>!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13C637-C5E5-042A-143D-810DC83DD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 descr="图片包含 人, 户外, 男人, 站&#10;&#10;AI 生成的内容可能不正确。">
            <a:extLst>
              <a:ext uri="{FF2B5EF4-FFF2-40B4-BE49-F238E27FC236}">
                <a16:creationId xmlns:a16="http://schemas.microsoft.com/office/drawing/2014/main" id="{5E7FEE42-E73E-339E-85F4-5EEF4CB8E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324" y="625572"/>
            <a:ext cx="6319350" cy="421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86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46997-98AA-4B82-1ED4-53DB01E86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B5BF5E-EC15-52AF-62AA-517749150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项目背景与目标</a:t>
            </a:r>
            <a:r>
              <a:rPr kumimoji="1" lang="en-US" altLang="zh-CN" dirty="0"/>
              <a:t>:</a:t>
            </a:r>
            <a:r>
              <a:rPr kumimoji="1" lang="zh-CN" altLang="en-US" dirty="0"/>
              <a:t> 什么是</a:t>
            </a:r>
            <a:r>
              <a:rPr kumimoji="1" lang="en-US" altLang="zh-CN" dirty="0"/>
              <a:t>CS2</a:t>
            </a:r>
            <a:r>
              <a:rPr kumimoji="1" lang="zh-CN" altLang="en-US" dirty="0"/>
              <a:t>饰品市场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2910EF-DE61-284E-C45C-2555BB5DD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45" y="833377"/>
            <a:ext cx="4898403" cy="3799346"/>
          </a:xfrm>
        </p:spPr>
        <p:txBody>
          <a:bodyPr/>
          <a:lstStyle/>
          <a:p>
            <a:r>
              <a:rPr kumimoji="1" lang="en-US" altLang="zh-CN" dirty="0"/>
              <a:t>CS2</a:t>
            </a:r>
            <a:r>
              <a:rPr kumimoji="1" lang="zh-CN" altLang="en-US" dirty="0"/>
              <a:t>饰品逻辑</a:t>
            </a:r>
            <a:r>
              <a:rPr kumimoji="1" lang="en-US" altLang="zh-CN" dirty="0"/>
              <a:t>:</a:t>
            </a:r>
            <a:r>
              <a:rPr kumimoji="1" lang="zh-CN" altLang="en-US" dirty="0"/>
              <a:t> 充钱用户周期性获得箱子</a:t>
            </a:r>
            <a:r>
              <a:rPr kumimoji="1" lang="en-US" altLang="zh-CN" dirty="0"/>
              <a:t>,</a:t>
            </a:r>
            <a:r>
              <a:rPr kumimoji="1" lang="zh-CN" altLang="en-US" dirty="0"/>
              <a:t> 开箱子</a:t>
            </a:r>
            <a:r>
              <a:rPr kumimoji="1" lang="en-US" altLang="zh-CN" dirty="0"/>
              <a:t>(</a:t>
            </a:r>
            <a:r>
              <a:rPr kumimoji="1" lang="zh-CN" altLang="en-US" dirty="0"/>
              <a:t>额外充值</a:t>
            </a:r>
            <a:r>
              <a:rPr kumimoji="1" lang="en-US" altLang="zh-CN" dirty="0"/>
              <a:t>)</a:t>
            </a:r>
            <a:r>
              <a:rPr kumimoji="1" lang="zh-CN" altLang="en-US" dirty="0"/>
              <a:t>获得各类皮肤</a:t>
            </a:r>
            <a:r>
              <a:rPr kumimoji="1" lang="en-US" altLang="zh-CN" dirty="0"/>
              <a:t>;</a:t>
            </a:r>
            <a:r>
              <a:rPr kumimoji="1" lang="zh-CN" altLang="en-US" dirty="0"/>
              <a:t> 二级市场买卖各类物品</a:t>
            </a:r>
            <a:r>
              <a:rPr kumimoji="1" lang="en-US" altLang="zh-CN" dirty="0"/>
              <a:t>(</a:t>
            </a:r>
            <a:r>
              <a:rPr kumimoji="1" lang="zh-CN" altLang="en-US" dirty="0"/>
              <a:t>允许资金流入流出</a:t>
            </a:r>
            <a:r>
              <a:rPr kumimoji="1" lang="en-US" altLang="zh-CN" dirty="0"/>
              <a:t>).</a:t>
            </a:r>
          </a:p>
          <a:p>
            <a:r>
              <a:rPr kumimoji="1" lang="zh-CN" altLang="en-US" dirty="0"/>
              <a:t>奇怪的商品市场</a:t>
            </a:r>
            <a:endParaRPr kumimoji="1" lang="en-US" altLang="zh-CN" dirty="0"/>
          </a:p>
          <a:p>
            <a:r>
              <a:rPr kumimoji="1" lang="zh-CN" altLang="en-US" dirty="0"/>
              <a:t>流通</a:t>
            </a:r>
            <a:r>
              <a:rPr kumimoji="1" lang="en-US" altLang="zh-CN" dirty="0"/>
              <a:t>:</a:t>
            </a:r>
            <a:r>
              <a:rPr kumimoji="1" lang="zh-CN" altLang="en-US" dirty="0"/>
              <a:t> 枪支</a:t>
            </a:r>
            <a:r>
              <a:rPr kumimoji="1" lang="en-US" altLang="zh-CN" dirty="0"/>
              <a:t>(</a:t>
            </a:r>
            <a:r>
              <a:rPr kumimoji="1" lang="zh-CN" altLang="en-US" dirty="0"/>
              <a:t>刀</a:t>
            </a:r>
            <a:r>
              <a:rPr kumimoji="1" lang="en-US" altLang="zh-CN" dirty="0"/>
              <a:t>)</a:t>
            </a:r>
            <a:r>
              <a:rPr kumimoji="1" lang="zh-CN" altLang="en-US" dirty="0"/>
              <a:t>皮肤</a:t>
            </a:r>
            <a:r>
              <a:rPr kumimoji="1" lang="en-US" altLang="zh-CN" dirty="0"/>
              <a:t>/</a:t>
            </a:r>
            <a:r>
              <a:rPr kumimoji="1" lang="zh-CN" altLang="en-US" dirty="0"/>
              <a:t>印花</a:t>
            </a:r>
            <a:r>
              <a:rPr kumimoji="1" lang="en-US" altLang="zh-CN" dirty="0"/>
              <a:t>(</a:t>
            </a:r>
            <a:r>
              <a:rPr kumimoji="1" lang="zh-CN" altLang="en-US" dirty="0"/>
              <a:t>贴在枪上</a:t>
            </a:r>
            <a:r>
              <a:rPr kumimoji="1" lang="en-US" altLang="zh-CN" dirty="0"/>
              <a:t>)/</a:t>
            </a:r>
            <a:r>
              <a:rPr kumimoji="1" lang="zh-CN" altLang="en-US" dirty="0"/>
              <a:t>其余</a:t>
            </a:r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5" name="Picture 2" descr="Counter-Strike 2 | PCGamesN">
            <a:extLst>
              <a:ext uri="{FF2B5EF4-FFF2-40B4-BE49-F238E27FC236}">
                <a16:creationId xmlns:a16="http://schemas.microsoft.com/office/drawing/2014/main" id="{8C5079E5-4991-5A9B-1905-80322F17B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355" y="724741"/>
            <a:ext cx="3283571" cy="184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【CSGO】新收崭新渐变芒果蝴蝶喽！附：蝴蝶刀动作完整演示_哔哩哔哩_bilibili">
            <a:extLst>
              <a:ext uri="{FF2B5EF4-FFF2-40B4-BE49-F238E27FC236}">
                <a16:creationId xmlns:a16="http://schemas.microsoft.com/office/drawing/2014/main" id="{6575FFF1-61A3-0F37-A2AC-79E97C94D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534" y="2937589"/>
            <a:ext cx="2955214" cy="184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191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512A12-FAA0-7EA2-6DA3-4FEA517E1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项目背景与目标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CS2</a:t>
            </a:r>
            <a:r>
              <a:rPr kumimoji="1" lang="zh-CN" altLang="en-US" dirty="0"/>
              <a:t>市场的特性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B97CD8-B08A-44E2-D8B5-465E124E8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高度非理智</a:t>
            </a:r>
            <a:r>
              <a:rPr kumimoji="1" lang="en-US" altLang="zh-CN" dirty="0"/>
              <a:t>(</a:t>
            </a:r>
            <a:r>
              <a:rPr kumimoji="1" lang="zh-CN" altLang="en-US" dirty="0"/>
              <a:t>消费群体</a:t>
            </a:r>
            <a:r>
              <a:rPr kumimoji="1" lang="en-US" altLang="zh-CN" dirty="0"/>
              <a:t>)</a:t>
            </a:r>
          </a:p>
          <a:p>
            <a:r>
              <a:rPr kumimoji="1" lang="en-US" altLang="zh-CN" dirty="0"/>
              <a:t>T+7</a:t>
            </a:r>
            <a:r>
              <a:rPr kumimoji="1" lang="zh-CN" altLang="en-US" dirty="0"/>
              <a:t>机制</a:t>
            </a:r>
            <a:r>
              <a:rPr kumimoji="1" lang="en-US" altLang="zh-CN" dirty="0"/>
              <a:t>(</a:t>
            </a:r>
            <a:r>
              <a:rPr kumimoji="1" lang="zh-CN" altLang="en-US" dirty="0"/>
              <a:t>抵制非理性消费</a:t>
            </a:r>
            <a:r>
              <a:rPr kumimoji="1" lang="en-US" altLang="zh-CN" dirty="0"/>
              <a:t>)</a:t>
            </a:r>
          </a:p>
          <a:p>
            <a:r>
              <a:rPr kumimoji="1" lang="zh-CN" altLang="en-US" dirty="0"/>
              <a:t>定价诡异</a:t>
            </a:r>
            <a:r>
              <a:rPr kumimoji="1" lang="en-US" altLang="zh-CN" dirty="0"/>
              <a:t>(</a:t>
            </a:r>
            <a:r>
              <a:rPr kumimoji="1" lang="zh-CN" altLang="en-US" dirty="0"/>
              <a:t>唯一官方标准</a:t>
            </a:r>
            <a:r>
              <a:rPr kumimoji="1" lang="en-US" altLang="zh-CN" dirty="0"/>
              <a:t>:</a:t>
            </a:r>
            <a:r>
              <a:rPr kumimoji="1" lang="zh-CN" altLang="en-US" dirty="0"/>
              <a:t> 开箱价格</a:t>
            </a:r>
            <a:r>
              <a:rPr kumimoji="1" lang="en-US" altLang="zh-CN" dirty="0"/>
              <a:t>17r)</a:t>
            </a:r>
          </a:p>
          <a:p>
            <a:r>
              <a:rPr kumimoji="1" lang="zh-CN" altLang="en-US" dirty="0"/>
              <a:t>商品世存量大概依照概率有特定分布</a:t>
            </a:r>
            <a:endParaRPr kumimoji="1" lang="en-US" altLang="zh-CN" dirty="0"/>
          </a:p>
          <a:p>
            <a:r>
              <a:rPr kumimoji="1" lang="zh-CN" altLang="en-US" dirty="0"/>
              <a:t>价格波动的商品在一段时间内比较集中</a:t>
            </a:r>
            <a:endParaRPr kumimoji="1" lang="en-US" altLang="zh-CN" dirty="0"/>
          </a:p>
          <a:p>
            <a:r>
              <a:rPr kumimoji="1" lang="zh-CN" altLang="en-US" dirty="0"/>
              <a:t>依赖游戏机制</a:t>
            </a:r>
            <a:r>
              <a:rPr kumimoji="1" lang="en-US" altLang="zh-CN" dirty="0"/>
              <a:t>(</a:t>
            </a:r>
            <a:r>
              <a:rPr kumimoji="1" lang="zh-CN" altLang="en-US" dirty="0"/>
              <a:t>无比依赖游戏官方决策</a:t>
            </a:r>
            <a:r>
              <a:rPr kumimoji="1" lang="en-US" altLang="zh-CN" dirty="0"/>
              <a:t>)</a:t>
            </a:r>
          </a:p>
          <a:p>
            <a:r>
              <a:rPr kumimoji="1" lang="zh-CN" altLang="en-US" dirty="0">
                <a:solidFill>
                  <a:srgbClr val="00B0F0"/>
                </a:solidFill>
              </a:rPr>
              <a:t>商品价格极度依赖社区</a:t>
            </a:r>
            <a:r>
              <a:rPr kumimoji="1" lang="en-US" altLang="zh-CN" dirty="0">
                <a:solidFill>
                  <a:srgbClr val="00B0F0"/>
                </a:solidFill>
              </a:rPr>
              <a:t>/</a:t>
            </a:r>
            <a:r>
              <a:rPr kumimoji="1" lang="zh-CN" altLang="en-US" dirty="0">
                <a:solidFill>
                  <a:srgbClr val="00B0F0"/>
                </a:solidFill>
              </a:rPr>
              <a:t>新闻等媒体</a:t>
            </a:r>
          </a:p>
        </p:txBody>
      </p:sp>
      <p:pic>
        <p:nvPicPr>
          <p:cNvPr id="4" name="图片 3" descr="电脑萤幕画面&#10;&#10;AI 生成的内容可能不正确。">
            <a:extLst>
              <a:ext uri="{FF2B5EF4-FFF2-40B4-BE49-F238E27FC236}">
                <a16:creationId xmlns:a16="http://schemas.microsoft.com/office/drawing/2014/main" id="{7B3C7AD0-A8A9-44FD-D63A-BE3F2B5B6E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391" t="4817" r="20451" b="3786"/>
          <a:stretch>
            <a:fillRect/>
          </a:stretch>
        </p:blipFill>
        <p:spPr>
          <a:xfrm>
            <a:off x="5195809" y="2985541"/>
            <a:ext cx="3226740" cy="1721463"/>
          </a:xfrm>
          <a:prstGeom prst="rect">
            <a:avLst/>
          </a:prstGeom>
        </p:spPr>
      </p:pic>
      <p:pic>
        <p:nvPicPr>
          <p:cNvPr id="6" name="图片 5" descr="图形用户界面, 网站&#10;&#10;AI 生成的内容可能不正确。">
            <a:extLst>
              <a:ext uri="{FF2B5EF4-FFF2-40B4-BE49-F238E27FC236}">
                <a16:creationId xmlns:a16="http://schemas.microsoft.com/office/drawing/2014/main" id="{692FEB7A-B373-C903-4E94-89E45D16D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809" y="557913"/>
            <a:ext cx="3098862" cy="242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00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3A5179-9A3B-6194-8B9F-3F98AD868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项目背景与目标</a:t>
            </a:r>
            <a:r>
              <a:rPr kumimoji="1" lang="en-US" altLang="zh-CN" dirty="0"/>
              <a:t>:</a:t>
            </a:r>
            <a:r>
              <a:rPr kumimoji="1" lang="zh-CN" altLang="en-US" dirty="0"/>
              <a:t> 为什么我认为</a:t>
            </a:r>
            <a:r>
              <a:rPr kumimoji="1" lang="en-US" altLang="zh-CN" dirty="0"/>
              <a:t>CS2</a:t>
            </a:r>
            <a:r>
              <a:rPr kumimoji="1" lang="zh-CN" altLang="en-US" dirty="0"/>
              <a:t>饰品市场适合大语言模型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FCFD9E-02D1-45F0-0AE6-17787F026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商品价格极度依赖社区</a:t>
            </a:r>
            <a:r>
              <a:rPr kumimoji="1" lang="en-US" altLang="zh-CN" dirty="0"/>
              <a:t>/</a:t>
            </a:r>
            <a:r>
              <a:rPr kumimoji="1" lang="zh-CN" altLang="en-US" dirty="0"/>
              <a:t>新闻等媒体</a:t>
            </a:r>
            <a:r>
              <a:rPr kumimoji="1" lang="en-US" altLang="zh-CN" dirty="0"/>
              <a:t>!!!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7" name="图片 6" descr="图形用户界面, 应用程序, 网站&#10;&#10;AI 生成的内容可能不正确。">
            <a:extLst>
              <a:ext uri="{FF2B5EF4-FFF2-40B4-BE49-F238E27FC236}">
                <a16:creationId xmlns:a16="http://schemas.microsoft.com/office/drawing/2014/main" id="{594427F2-C69A-58C7-4F67-65706096E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55" y="1263860"/>
            <a:ext cx="3288823" cy="2381865"/>
          </a:xfrm>
          <a:prstGeom prst="rect">
            <a:avLst/>
          </a:prstGeom>
        </p:spPr>
      </p:pic>
      <p:pic>
        <p:nvPicPr>
          <p:cNvPr id="9" name="图片 8" descr="图片包含 图形用户界面&#10;&#10;AI 生成的内容可能不正确。">
            <a:extLst>
              <a:ext uri="{FF2B5EF4-FFF2-40B4-BE49-F238E27FC236}">
                <a16:creationId xmlns:a16="http://schemas.microsoft.com/office/drawing/2014/main" id="{BD81BAE7-2C9F-AF46-125D-949A9F83D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144" y="1263860"/>
            <a:ext cx="3428442" cy="2381865"/>
          </a:xfrm>
          <a:prstGeom prst="rect">
            <a:avLst/>
          </a:prstGeom>
        </p:spPr>
      </p:pic>
      <p:pic>
        <p:nvPicPr>
          <p:cNvPr id="11" name="图片 10" descr="图表, 折线图&#10;&#10;AI 生成的内容可能不正确。">
            <a:extLst>
              <a:ext uri="{FF2B5EF4-FFF2-40B4-BE49-F238E27FC236}">
                <a16:creationId xmlns:a16="http://schemas.microsoft.com/office/drawing/2014/main" id="{401BCF2B-1B0C-728A-C9C2-272D245C2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46" y="1182665"/>
            <a:ext cx="3887306" cy="3100769"/>
          </a:xfrm>
          <a:prstGeom prst="rect">
            <a:avLst/>
          </a:prstGeom>
        </p:spPr>
      </p:pic>
      <p:pic>
        <p:nvPicPr>
          <p:cNvPr id="13" name="图片 12" descr="图表, 折线图&#10;&#10;AI 生成的内容可能不正确。">
            <a:extLst>
              <a:ext uri="{FF2B5EF4-FFF2-40B4-BE49-F238E27FC236}">
                <a16:creationId xmlns:a16="http://schemas.microsoft.com/office/drawing/2014/main" id="{BE3F37AC-68B8-CA07-6E80-7265EAB394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144" y="833377"/>
            <a:ext cx="3495788" cy="360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69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50C82F-45B2-F1B5-8490-01BD42EE6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项目背景与目标</a:t>
            </a:r>
            <a:r>
              <a:rPr kumimoji="1" lang="en-US" altLang="zh-CN" dirty="0"/>
              <a:t>:</a:t>
            </a:r>
            <a:r>
              <a:rPr kumimoji="1" lang="zh-CN" altLang="en-US" dirty="0"/>
              <a:t> 为什么我认为印花尤其适合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82A59D-8A65-9C8C-B0D3-62899DE61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流通性强的印花多和职业选手</a:t>
            </a:r>
            <a:r>
              <a:rPr kumimoji="1" lang="en-US" altLang="zh-CN" dirty="0"/>
              <a:t>/</a:t>
            </a:r>
            <a:r>
              <a:rPr kumimoji="1" lang="zh-CN" altLang="en-US" dirty="0"/>
              <a:t>队伍相关</a:t>
            </a:r>
            <a:endParaRPr kumimoji="1" lang="en-US" altLang="zh-CN" dirty="0"/>
          </a:p>
          <a:p>
            <a:r>
              <a:rPr kumimoji="1" lang="zh-CN" altLang="en-US" dirty="0"/>
              <a:t>职业选手</a:t>
            </a:r>
            <a:r>
              <a:rPr kumimoji="1" lang="en-US" altLang="zh-CN" dirty="0"/>
              <a:t>/</a:t>
            </a:r>
            <a:r>
              <a:rPr kumimoji="1" lang="zh-CN" altLang="en-US" dirty="0"/>
              <a:t>队伍比赛频繁</a:t>
            </a:r>
            <a:r>
              <a:rPr kumimoji="1" lang="en-US" altLang="zh-CN" dirty="0"/>
              <a:t>,</a:t>
            </a:r>
            <a:r>
              <a:rPr kumimoji="1" lang="zh-CN" altLang="en-US" dirty="0"/>
              <a:t> 曝光量大</a:t>
            </a:r>
            <a:endParaRPr kumimoji="1" lang="en-US" altLang="zh-CN" dirty="0"/>
          </a:p>
          <a:p>
            <a:r>
              <a:rPr kumimoji="1" lang="zh-CN" altLang="en-US" dirty="0"/>
              <a:t>选手新闻太多</a:t>
            </a:r>
            <a:r>
              <a:rPr kumimoji="1" lang="en-US" altLang="zh-CN" dirty="0"/>
              <a:t>:</a:t>
            </a:r>
            <a:r>
              <a:rPr kumimoji="1" lang="zh-CN" altLang="en-US" dirty="0"/>
              <a:t> 发挥好</a:t>
            </a:r>
            <a:r>
              <a:rPr kumimoji="1" lang="en-US" altLang="zh-CN" dirty="0"/>
              <a:t>/</a:t>
            </a:r>
            <a:r>
              <a:rPr kumimoji="1" lang="zh-CN" altLang="en-US" dirty="0"/>
              <a:t>差</a:t>
            </a:r>
            <a:r>
              <a:rPr kumimoji="1" lang="en-US" altLang="zh-CN" dirty="0"/>
              <a:t>,</a:t>
            </a:r>
            <a:r>
              <a:rPr kumimoji="1" lang="zh-CN" altLang="en-US" dirty="0"/>
              <a:t> 下放</a:t>
            </a:r>
            <a:r>
              <a:rPr kumimoji="1" lang="en-US" altLang="zh-CN" dirty="0"/>
              <a:t>,</a:t>
            </a:r>
            <a:r>
              <a:rPr kumimoji="1" lang="zh-CN" altLang="en-US" dirty="0"/>
              <a:t> 转会</a:t>
            </a:r>
            <a:r>
              <a:rPr kumimoji="1" lang="en-US" altLang="zh-CN" dirty="0"/>
              <a:t>,</a:t>
            </a:r>
            <a:r>
              <a:rPr kumimoji="1" lang="zh-CN" altLang="en-US" dirty="0"/>
              <a:t> 甚至是花边新闻</a:t>
            </a:r>
            <a:r>
              <a:rPr kumimoji="1" lang="en-US" altLang="zh-CN" dirty="0"/>
              <a:t>,</a:t>
            </a:r>
            <a:r>
              <a:rPr kumimoji="1" lang="zh-CN" altLang="en-US" dirty="0"/>
              <a:t> 都有套利可能</a:t>
            </a:r>
            <a:endParaRPr kumimoji="1" lang="en-US" altLang="zh-CN" dirty="0"/>
          </a:p>
          <a:p>
            <a:r>
              <a:rPr kumimoji="1" lang="zh-CN" altLang="en-US" dirty="0"/>
              <a:t>套利的阻碍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T+7</a:t>
            </a:r>
            <a:r>
              <a:rPr kumimoji="1" lang="zh-CN" altLang="en-US" dirty="0"/>
              <a:t>机制 </a:t>
            </a:r>
            <a:endParaRPr kumimoji="1" lang="en-US" altLang="zh-CN" dirty="0"/>
          </a:p>
        </p:txBody>
      </p:sp>
      <p:pic>
        <p:nvPicPr>
          <p:cNvPr id="5" name="图片 4" descr="图表, 折线图&#10;&#10;AI 生成的内容可能不正确。">
            <a:extLst>
              <a:ext uri="{FF2B5EF4-FFF2-40B4-BE49-F238E27FC236}">
                <a16:creationId xmlns:a16="http://schemas.microsoft.com/office/drawing/2014/main" id="{84B5AD8C-E9E1-DA6F-F2E2-3A17E93AA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561" y="2404871"/>
            <a:ext cx="6811019" cy="2435071"/>
          </a:xfrm>
          <a:prstGeom prst="rect">
            <a:avLst/>
          </a:prstGeom>
        </p:spPr>
      </p:pic>
      <p:pic>
        <p:nvPicPr>
          <p:cNvPr id="7" name="图片 6" descr="卡通人物&#10;&#10;AI 生成的内容可能不正确。">
            <a:extLst>
              <a:ext uri="{FF2B5EF4-FFF2-40B4-BE49-F238E27FC236}">
                <a16:creationId xmlns:a16="http://schemas.microsoft.com/office/drawing/2014/main" id="{B35BA535-434F-FC50-258A-A10C45750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7" y="2784170"/>
            <a:ext cx="1690624" cy="152595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1602555-C8E2-D4DB-A5F9-203BB82EF8E3}"/>
              </a:ext>
            </a:extLst>
          </p:cNvPr>
          <p:cNvSpPr txBox="1"/>
          <p:nvPr/>
        </p:nvSpPr>
        <p:spPr>
          <a:xfrm>
            <a:off x="6756613" y="3329862"/>
            <a:ext cx="2533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黄色</a:t>
            </a:r>
            <a:r>
              <a:rPr kumimoji="1" lang="en-US" altLang="zh-CN" dirty="0"/>
              <a:t>:</a:t>
            </a:r>
            <a:r>
              <a:rPr kumimoji="1" lang="zh-CN" altLang="en-US" dirty="0"/>
              <a:t> 成交价</a:t>
            </a:r>
            <a:r>
              <a:rPr kumimoji="1" lang="en-US" altLang="zh-CN" dirty="0"/>
              <a:t>(</a:t>
            </a:r>
            <a:r>
              <a:rPr kumimoji="1" lang="zh-CN" altLang="en-US" dirty="0"/>
              <a:t>太非理智</a:t>
            </a:r>
            <a:r>
              <a:rPr kumimoji="1" lang="en-US" altLang="zh-CN" dirty="0"/>
              <a:t>)</a:t>
            </a:r>
          </a:p>
          <a:p>
            <a:r>
              <a:rPr kumimoji="1" lang="zh-CN" altLang="en-US" dirty="0"/>
              <a:t>蓝色</a:t>
            </a:r>
            <a:r>
              <a:rPr kumimoji="1" lang="en-US" altLang="zh-CN" dirty="0"/>
              <a:t>:</a:t>
            </a:r>
            <a:r>
              <a:rPr kumimoji="1" lang="zh-CN" altLang="en-US" dirty="0"/>
              <a:t> 最低价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EBB2042-5DB1-2BEC-249F-DA47D7389889}"/>
              </a:ext>
            </a:extLst>
          </p:cNvPr>
          <p:cNvSpPr txBox="1"/>
          <p:nvPr/>
        </p:nvSpPr>
        <p:spPr>
          <a:xfrm>
            <a:off x="1853949" y="405079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战队发挥神勇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AA3ECCD-E7A5-2CBF-ACE3-B9B5BD65B7D4}"/>
              </a:ext>
            </a:extLst>
          </p:cNvPr>
          <p:cNvSpPr txBox="1"/>
          <p:nvPr/>
        </p:nvSpPr>
        <p:spPr>
          <a:xfrm>
            <a:off x="5099308" y="4205043"/>
            <a:ext cx="1500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淘汰赛战队拿下</a:t>
            </a:r>
            <a:r>
              <a:rPr kumimoji="1" lang="en-US" altLang="zh-CN" dirty="0"/>
              <a:t>6</a:t>
            </a:r>
            <a:r>
              <a:rPr kumimoji="1" lang="zh-CN" altLang="en-US" dirty="0"/>
              <a:t>个赛点</a:t>
            </a:r>
            <a:r>
              <a:rPr kumimoji="1" lang="en-US" altLang="zh-CN" dirty="0"/>
              <a:t>!</a:t>
            </a:r>
            <a:endParaRPr kumimoji="1" lang="zh-CN" altLang="en-US" dirty="0"/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2BCD2545-E340-3AD2-C693-F8AB6677C086}"/>
              </a:ext>
            </a:extLst>
          </p:cNvPr>
          <p:cNvCxnSpPr/>
          <p:nvPr/>
        </p:nvCxnSpPr>
        <p:spPr>
          <a:xfrm flipH="1" flipV="1">
            <a:off x="2267712" y="3392424"/>
            <a:ext cx="210312" cy="521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BAC3C292-D8AD-07E6-E7AB-9A969D1F136B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5849645" y="3566160"/>
            <a:ext cx="474402" cy="638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3293152E-D491-BED3-CE3B-964CDB49A41A}"/>
              </a:ext>
            </a:extLst>
          </p:cNvPr>
          <p:cNvSpPr txBox="1"/>
          <p:nvPr/>
        </p:nvSpPr>
        <p:spPr>
          <a:xfrm>
            <a:off x="5924824" y="2682701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惨遭翻盘淘汰</a:t>
            </a:r>
            <a:r>
              <a:rPr kumimoji="1" lang="en-US" altLang="zh-CN" dirty="0"/>
              <a:t>!</a:t>
            </a:r>
            <a:endParaRPr kumimoji="1" lang="zh-CN" altLang="en-US" dirty="0"/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F6EDB146-BFE8-A62D-232D-A117CBE09C60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6599981" y="3052033"/>
            <a:ext cx="147344" cy="1183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3DF46497-EFA7-3F62-DD6D-11E62C74D9ED}"/>
              </a:ext>
            </a:extLst>
          </p:cNvPr>
          <p:cNvSpPr txBox="1"/>
          <p:nvPr/>
        </p:nvSpPr>
        <p:spPr>
          <a:xfrm>
            <a:off x="3373016" y="296053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个人表现一般</a:t>
            </a:r>
          </a:p>
        </p:txBody>
      </p:sp>
      <p:pic>
        <p:nvPicPr>
          <p:cNvPr id="6" name="图片 5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B3D9D815-80F9-618F-C166-1FCF60F2A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7166" y="59060"/>
            <a:ext cx="2504896" cy="145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68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C1D739-FB4A-2F3B-90AE-F02279C86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项目背景与目标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EDEC1F-0215-6745-B65C-9ECD86DAB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目标</a:t>
            </a:r>
            <a:r>
              <a:rPr kumimoji="1" lang="en-US" altLang="zh-CN" dirty="0"/>
              <a:t>:</a:t>
            </a:r>
            <a:r>
              <a:rPr kumimoji="1" lang="zh-CN" altLang="en-US" dirty="0"/>
              <a:t> 以调用</a:t>
            </a:r>
            <a:r>
              <a:rPr kumimoji="1" lang="en-US" altLang="zh-CN" dirty="0"/>
              <a:t>LLM</a:t>
            </a:r>
            <a:r>
              <a:rPr kumimoji="1" lang="zh-CN" altLang="en-US" dirty="0"/>
              <a:t>为基础</a:t>
            </a:r>
            <a:r>
              <a:rPr kumimoji="1" lang="en-US" altLang="zh-CN" dirty="0"/>
              <a:t>,</a:t>
            </a:r>
            <a:r>
              <a:rPr kumimoji="1" lang="zh-CN" altLang="en-US" dirty="0"/>
              <a:t> 实现能通过新闻进行饰品初步交易选择的智能体</a:t>
            </a:r>
            <a:r>
              <a:rPr kumimoji="1" lang="en-US" altLang="zh-CN" dirty="0"/>
              <a:t>.</a:t>
            </a:r>
          </a:p>
          <a:p>
            <a:r>
              <a:rPr kumimoji="1" lang="zh-CN" altLang="en-US" dirty="0"/>
              <a:t>回测</a:t>
            </a:r>
            <a:r>
              <a:rPr kumimoji="1" lang="en-US" altLang="zh-CN" dirty="0"/>
              <a:t>:</a:t>
            </a:r>
            <a:r>
              <a:rPr kumimoji="1" lang="zh-CN" altLang="en-US" dirty="0"/>
              <a:t> 以</a:t>
            </a:r>
            <a:r>
              <a:rPr kumimoji="1" lang="en-US" altLang="zh-CN" dirty="0"/>
              <a:t>11.24-12.14(</a:t>
            </a:r>
            <a:r>
              <a:rPr kumimoji="1" lang="zh-CN" altLang="en-US" dirty="0"/>
              <a:t>由于</a:t>
            </a:r>
            <a:r>
              <a:rPr kumimoji="1" lang="en-US" altLang="zh-CN" dirty="0"/>
              <a:t>T+7</a:t>
            </a:r>
            <a:r>
              <a:rPr kumimoji="1" lang="zh-CN" altLang="en-US" dirty="0"/>
              <a:t>所以前后延长一段时间</a:t>
            </a:r>
            <a:r>
              <a:rPr kumimoji="1" lang="en-US" altLang="zh-CN" dirty="0"/>
              <a:t>)</a:t>
            </a:r>
            <a:r>
              <a:rPr kumimoji="1" lang="zh-CN" altLang="en-US" dirty="0"/>
              <a:t>的布达佩斯</a:t>
            </a:r>
            <a:r>
              <a:rPr kumimoji="1" lang="en-US" altLang="zh-CN" dirty="0"/>
              <a:t>major(</a:t>
            </a:r>
            <a:r>
              <a:rPr kumimoji="1" lang="zh-CN" altLang="en-US" dirty="0"/>
              <a:t>相当于</a:t>
            </a:r>
            <a:r>
              <a:rPr kumimoji="1" lang="en-US" altLang="zh-CN" dirty="0"/>
              <a:t>CS2</a:t>
            </a:r>
            <a:r>
              <a:rPr kumimoji="1" lang="zh-CN" altLang="en-US" dirty="0"/>
              <a:t>的世界杯</a:t>
            </a:r>
            <a:r>
              <a:rPr kumimoji="1" lang="en-US" altLang="zh-CN" dirty="0"/>
              <a:t>)</a:t>
            </a:r>
            <a:r>
              <a:rPr kumimoji="1" lang="zh-CN" altLang="en-US" dirty="0"/>
              <a:t>作为目标时间段进行回测</a:t>
            </a:r>
            <a:endParaRPr kumimoji="1" lang="en-US" altLang="zh-CN" dirty="0"/>
          </a:p>
          <a:p>
            <a:r>
              <a:rPr lang="zh-CN" altLang="en-US" dirty="0"/>
              <a:t>回测目标</a:t>
            </a:r>
            <a:r>
              <a:rPr lang="en-US" altLang="zh-CN" dirty="0"/>
              <a:t>:</a:t>
            </a:r>
            <a:r>
              <a:rPr lang="zh-CN" altLang="en-US" dirty="0"/>
              <a:t> 测试 </a:t>
            </a:r>
            <a:r>
              <a:rPr lang="en" altLang="zh-CN" dirty="0"/>
              <a:t>AI </a:t>
            </a:r>
            <a:r>
              <a:rPr lang="zh-CN" altLang="en-US" dirty="0"/>
              <a:t>是否能通过解读新闻</a:t>
            </a:r>
            <a:r>
              <a:rPr lang="en-US" altLang="zh-CN" dirty="0"/>
              <a:t>(</a:t>
            </a:r>
            <a:r>
              <a:rPr lang="zh-CN" altLang="en-US" dirty="0"/>
              <a:t>如战队表现</a:t>
            </a:r>
            <a:r>
              <a:rPr lang="en-US" altLang="zh-CN" dirty="0"/>
              <a:t>/</a:t>
            </a:r>
            <a:r>
              <a:rPr lang="zh-CN" altLang="en-US" dirty="0"/>
              <a:t>选手言论</a:t>
            </a:r>
            <a:r>
              <a:rPr lang="en-US" altLang="zh-CN" dirty="0"/>
              <a:t>/</a:t>
            </a:r>
            <a:r>
              <a:rPr lang="zh-CN" altLang="en-US" dirty="0"/>
              <a:t>市场情绪</a:t>
            </a:r>
            <a:r>
              <a:rPr lang="en-US" altLang="zh-CN" dirty="0"/>
              <a:t>)</a:t>
            </a:r>
            <a:r>
              <a:rPr lang="zh-CN" altLang="en-US" dirty="0"/>
              <a:t>来预测贴纸价格走势并实现盈利</a:t>
            </a:r>
            <a:r>
              <a:rPr lang="en-US" altLang="zh-CN" dirty="0"/>
              <a:t>.</a:t>
            </a:r>
            <a:endParaRPr lang="zh-CN" altLang="en-US" dirty="0"/>
          </a:p>
          <a:p>
            <a:endParaRPr kumimoji="1" lang="zh-CN" altLang="en-US" dirty="0"/>
          </a:p>
        </p:txBody>
      </p:sp>
      <p:pic>
        <p:nvPicPr>
          <p:cNvPr id="5" name="图片 4" descr="图片包含 文本&#10;&#10;AI 生成的内容可能不正确。">
            <a:extLst>
              <a:ext uri="{FF2B5EF4-FFF2-40B4-BE49-F238E27FC236}">
                <a16:creationId xmlns:a16="http://schemas.microsoft.com/office/drawing/2014/main" id="{0D449BA8-5E40-B4AE-F0B4-B285A22DE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2861066"/>
            <a:ext cx="7772400" cy="168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25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1C1E8B-383A-BEDB-248D-BD251A21C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实现技术方案</a:t>
            </a:r>
            <a:r>
              <a:rPr kumimoji="1" lang="en-US" altLang="zh-CN" dirty="0"/>
              <a:t>:</a:t>
            </a:r>
            <a:r>
              <a:rPr kumimoji="1" lang="zh-CN" altLang="en-US" dirty="0"/>
              <a:t> 数据来源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760E50-2516-2258-057F-EABB8D64D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金融数据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csqaq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api</a:t>
            </a:r>
            <a:r>
              <a:rPr kumimoji="1" lang="en-US" altLang="zh-CN" dirty="0"/>
              <a:t>(</a:t>
            </a:r>
            <a:r>
              <a:rPr kumimoji="1" lang="zh-CN" altLang="en-US" dirty="0"/>
              <a:t>历史价格</a:t>
            </a:r>
            <a:r>
              <a:rPr kumimoji="1" lang="en-US" altLang="zh-CN" dirty="0"/>
              <a:t>,</a:t>
            </a:r>
            <a:r>
              <a:rPr kumimoji="1" lang="zh-CN" altLang="en-US" dirty="0"/>
              <a:t> 当前价格</a:t>
            </a:r>
            <a:r>
              <a:rPr kumimoji="1" lang="en-US" altLang="zh-CN" dirty="0"/>
              <a:t>,</a:t>
            </a:r>
            <a:r>
              <a:rPr kumimoji="1" lang="zh-CN" altLang="en-US" dirty="0"/>
              <a:t> 各平台价格</a:t>
            </a:r>
            <a:r>
              <a:rPr kumimoji="1" lang="en-US" altLang="zh-CN" dirty="0"/>
              <a:t>,</a:t>
            </a:r>
            <a:r>
              <a:rPr kumimoji="1" lang="zh-CN" altLang="en-US" dirty="0"/>
              <a:t> 近几日</a:t>
            </a:r>
            <a:r>
              <a:rPr kumimoji="1" lang="en-US" altLang="zh-CN" dirty="0"/>
              <a:t>k</a:t>
            </a:r>
            <a:r>
              <a:rPr kumimoji="1" lang="zh-CN" altLang="en-US" dirty="0"/>
              <a:t>线</a:t>
            </a:r>
            <a:r>
              <a:rPr kumimoji="1" lang="en-US" altLang="zh-CN" dirty="0"/>
              <a:t>,</a:t>
            </a:r>
            <a:r>
              <a:rPr kumimoji="1" lang="zh-CN" altLang="en-US" dirty="0"/>
              <a:t> 世存量等</a:t>
            </a:r>
            <a:r>
              <a:rPr kumimoji="1" lang="en-US" altLang="zh-CN" dirty="0"/>
              <a:t>)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新闻数据</a:t>
            </a:r>
            <a:r>
              <a:rPr kumimoji="1" lang="en-US" altLang="zh-CN" dirty="0"/>
              <a:t>:</a:t>
            </a:r>
            <a:r>
              <a:rPr kumimoji="1" lang="zh-CN" altLang="en-US" dirty="0"/>
              <a:t> 正常使用时大模型开启搜索</a:t>
            </a:r>
            <a:r>
              <a:rPr kumimoji="1" lang="en-US" altLang="zh-CN" dirty="0"/>
              <a:t>(</a:t>
            </a:r>
            <a:r>
              <a:rPr kumimoji="1" lang="zh-CN" altLang="en-US" dirty="0"/>
              <a:t>提示搜索</a:t>
            </a:r>
            <a:r>
              <a:rPr kumimoji="1" lang="en-US" altLang="zh-CN" dirty="0"/>
              <a:t>HLTV);</a:t>
            </a:r>
            <a:r>
              <a:rPr kumimoji="1" lang="zh-CN" altLang="en-US" dirty="0"/>
              <a:t> 回测时使用爬取的</a:t>
            </a:r>
            <a:r>
              <a:rPr kumimoji="1" lang="en-US" altLang="zh-CN" dirty="0"/>
              <a:t>HLTV</a:t>
            </a:r>
            <a:r>
              <a:rPr kumimoji="1" lang="zh-CN" altLang="en-US" dirty="0"/>
              <a:t>新闻</a:t>
            </a:r>
            <a:r>
              <a:rPr kumimoji="1" lang="en-US" altLang="zh-CN" dirty="0"/>
              <a:t>(</a:t>
            </a:r>
            <a:r>
              <a:rPr kumimoji="1" lang="zh-CN" altLang="en-US" dirty="0"/>
              <a:t>选择评论数大于</a:t>
            </a:r>
            <a:r>
              <a:rPr kumimoji="1" lang="en-US" altLang="zh-CN" dirty="0"/>
              <a:t>100</a:t>
            </a:r>
            <a:r>
              <a:rPr kumimoji="1" lang="zh-CN" altLang="en-US" dirty="0"/>
              <a:t>的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pic>
        <p:nvPicPr>
          <p:cNvPr id="5" name="图片 4" descr="徽标&#10;&#10;AI 生成的内容可能不正确。">
            <a:extLst>
              <a:ext uri="{FF2B5EF4-FFF2-40B4-BE49-F238E27FC236}">
                <a16:creationId xmlns:a16="http://schemas.microsoft.com/office/drawing/2014/main" id="{91981700-47AC-C420-90F6-FF98440F5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069" y="1310291"/>
            <a:ext cx="3447367" cy="905369"/>
          </a:xfrm>
          <a:prstGeom prst="rect">
            <a:avLst/>
          </a:prstGeom>
        </p:spPr>
      </p:pic>
      <p:pic>
        <p:nvPicPr>
          <p:cNvPr id="7" name="图片 6" descr="徽标&#10;&#10;AI 生成的内容可能不正确。">
            <a:extLst>
              <a:ext uri="{FF2B5EF4-FFF2-40B4-BE49-F238E27FC236}">
                <a16:creationId xmlns:a16="http://schemas.microsoft.com/office/drawing/2014/main" id="{8C5BFFE6-CC2E-E601-B29A-EBC6A584E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16" y="3313616"/>
            <a:ext cx="3121269" cy="1172540"/>
          </a:xfrm>
          <a:prstGeom prst="rect">
            <a:avLst/>
          </a:prstGeom>
        </p:spPr>
      </p:pic>
      <p:pic>
        <p:nvPicPr>
          <p:cNvPr id="9" name="图片 8" descr="图形用户界面, 文本, 电子邮件&#10;&#10;AI 生成的内容可能不正确。">
            <a:extLst>
              <a:ext uri="{FF2B5EF4-FFF2-40B4-BE49-F238E27FC236}">
                <a16:creationId xmlns:a16="http://schemas.microsoft.com/office/drawing/2014/main" id="{8CC9EF3E-AFF3-5EE2-3AD7-51590B523B1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2349"/>
          <a:stretch>
            <a:fillRect/>
          </a:stretch>
        </p:blipFill>
        <p:spPr>
          <a:xfrm>
            <a:off x="4571999" y="2927841"/>
            <a:ext cx="3447368" cy="1823367"/>
          </a:xfrm>
          <a:prstGeom prst="rect">
            <a:avLst/>
          </a:prstGeom>
        </p:spPr>
      </p:pic>
      <p:sp>
        <p:nvSpPr>
          <p:cNvPr id="10" name="右箭头 9">
            <a:extLst>
              <a:ext uri="{FF2B5EF4-FFF2-40B4-BE49-F238E27FC236}">
                <a16:creationId xmlns:a16="http://schemas.microsoft.com/office/drawing/2014/main" id="{C888EDCE-5071-A80F-6DE7-F24ED6DD34E0}"/>
              </a:ext>
            </a:extLst>
          </p:cNvPr>
          <p:cNvSpPr/>
          <p:nvPr/>
        </p:nvSpPr>
        <p:spPr>
          <a:xfrm>
            <a:off x="4009292" y="3499338"/>
            <a:ext cx="562707" cy="1406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BF51D85A-CCFE-85EC-AE9D-20DFF9DF8A02}"/>
              </a:ext>
            </a:extLst>
          </p:cNvPr>
          <p:cNvCxnSpPr/>
          <p:nvPr/>
        </p:nvCxnSpPr>
        <p:spPr>
          <a:xfrm>
            <a:off x="7350369" y="3640015"/>
            <a:ext cx="571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261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52A1C-3415-72C2-CCCA-F2A8E75CB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9B27C-C86E-4E80-883D-85FDADB9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实现技术方案</a:t>
            </a:r>
            <a:r>
              <a:rPr kumimoji="1" lang="en-US" altLang="zh-CN" dirty="0"/>
              <a:t>:</a:t>
            </a:r>
            <a:r>
              <a:rPr kumimoji="1" lang="zh-CN" altLang="en-US" dirty="0"/>
              <a:t> 回测流程</a:t>
            </a:r>
          </a:p>
        </p:txBody>
      </p:sp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9ECE2E61-70C2-66CB-919B-F806967A3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145" t="20372" r="15423" b="19911"/>
          <a:stretch>
            <a:fillRect/>
          </a:stretch>
        </p:blipFill>
        <p:spPr>
          <a:xfrm>
            <a:off x="4572000" y="-11691"/>
            <a:ext cx="3312105" cy="516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266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636</TotalTime>
  <Words>1230</Words>
  <Application>Microsoft Macintosh PowerPoint</Application>
  <PresentationFormat>全屏显示(16:9)</PresentationFormat>
  <Paragraphs>113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等线</vt:lpstr>
      <vt:lpstr>等线</vt:lpstr>
      <vt:lpstr>Microsoft YaHei</vt:lpstr>
      <vt:lpstr>Microsoft YaHei</vt:lpstr>
      <vt:lpstr>Arial</vt:lpstr>
      <vt:lpstr>Calibri</vt:lpstr>
      <vt:lpstr>Calibri Light</vt:lpstr>
      <vt:lpstr>Times New Roman</vt:lpstr>
      <vt:lpstr>Office 主题​​</vt:lpstr>
      <vt:lpstr>CS2-Trading-Agents (focusing on stickers)</vt:lpstr>
      <vt:lpstr>内容提要</vt:lpstr>
      <vt:lpstr>项目背景与目标: 什么是CS2饰品市场?</vt:lpstr>
      <vt:lpstr>项目背景与目标: CS2市场的特性</vt:lpstr>
      <vt:lpstr>项目背景与目标: 为什么我认为CS2饰品市场适合大语言模型?</vt:lpstr>
      <vt:lpstr>项目背景与目标: 为什么我认为印花尤其适合?</vt:lpstr>
      <vt:lpstr>项目背景与目标</vt:lpstr>
      <vt:lpstr>实现技术方案: 数据来源</vt:lpstr>
      <vt:lpstr>实现技术方案: 回测流程</vt:lpstr>
      <vt:lpstr>实现技术方案: 回测流程(初始化)</vt:lpstr>
      <vt:lpstr>实现技术方案: 回测流程(每日交易循环)</vt:lpstr>
      <vt:lpstr>实现技术方案: 回测流程(每日交易循环: 数据收集)</vt:lpstr>
      <vt:lpstr>实现技术方案: 回测流程(每日交易循环: 第一轮分析)</vt:lpstr>
      <vt:lpstr>实现技术方案: 回测流程(每日交易循环: 决策制定)</vt:lpstr>
      <vt:lpstr>实现技术方案: 回测流程(每日交易循环: 交易执行)</vt:lpstr>
      <vt:lpstr>实现技术方案: 回测流程(回测评价)</vt:lpstr>
      <vt:lpstr>实现技术方案: 项目架构</vt:lpstr>
      <vt:lpstr>实验结果: a typical day(详情可参见backtest.log)</vt:lpstr>
      <vt:lpstr>实验结果: a typical day(详情可参见backtest.log)</vt:lpstr>
      <vt:lpstr>实验结果(能赚吗?)</vt:lpstr>
      <vt:lpstr>实验结果(为什么赚/亏?)</vt:lpstr>
      <vt:lpstr>实验结果(为什么赚/亏?)</vt:lpstr>
      <vt:lpstr>实验结果(为什么赚/亏?)</vt:lpstr>
      <vt:lpstr>总结</vt:lpstr>
      <vt:lpstr>感谢观看!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汪 文靖</dc:creator>
  <cp:lastModifiedBy>~ Zhuiy</cp:lastModifiedBy>
  <cp:revision>33</cp:revision>
  <dcterms:created xsi:type="dcterms:W3CDTF">2020-03-13T08:26:40Z</dcterms:created>
  <dcterms:modified xsi:type="dcterms:W3CDTF">2025-12-23T06:35:50Z</dcterms:modified>
</cp:coreProperties>
</file>